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5" autoAdjust="0"/>
    <p:restoredTop sz="94660"/>
  </p:normalViewPr>
  <p:slideViewPr>
    <p:cSldViewPr snapToGrid="0">
      <p:cViewPr varScale="1">
        <p:scale>
          <a:sx n="116" d="100"/>
          <a:sy n="116"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3/10/2025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3/10/2025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3/10/2025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3/10/2025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3/10/2025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47D150-4DFC-4E47-8688-FA1365C587B1}"/>
              </a:ext>
            </a:extLst>
          </p:cNvPr>
          <p:cNvSpPr>
            <a:spLocks noGrp="1"/>
          </p:cNvSpPr>
          <p:nvPr>
            <p:ph type="ctrTitle"/>
          </p:nvPr>
        </p:nvSpPr>
        <p:spPr>
          <a:xfrm>
            <a:off x="280087" y="1647567"/>
            <a:ext cx="9679459" cy="2090231"/>
          </a:xfrm>
        </p:spPr>
        <p:txBody>
          <a:bodyPr/>
          <a:lstStyle/>
          <a:p>
            <a:r>
              <a:rPr lang="es-ES" sz="7200" b="1" dirty="0"/>
              <a:t>ASOCACAO DE URABÁ</a:t>
            </a:r>
            <a:endParaRPr lang="es-CO" sz="7200" b="1" dirty="0"/>
          </a:p>
        </p:txBody>
      </p:sp>
      <p:sp>
        <p:nvSpPr>
          <p:cNvPr id="3" name="Subtítulo 2">
            <a:extLst>
              <a:ext uri="{FF2B5EF4-FFF2-40B4-BE49-F238E27FC236}">
                <a16:creationId xmlns:a16="http://schemas.microsoft.com/office/drawing/2014/main" id="{892F0A43-37D0-42B6-98F0-F29628BA0903}"/>
              </a:ext>
            </a:extLst>
          </p:cNvPr>
          <p:cNvSpPr>
            <a:spLocks noGrp="1"/>
          </p:cNvSpPr>
          <p:nvPr>
            <p:ph type="subTitle" idx="1"/>
          </p:nvPr>
        </p:nvSpPr>
        <p:spPr>
          <a:xfrm>
            <a:off x="-428368" y="3647182"/>
            <a:ext cx="10453816" cy="1096899"/>
          </a:xfrm>
        </p:spPr>
        <p:txBody>
          <a:bodyPr/>
          <a:lstStyle/>
          <a:p>
            <a:r>
              <a:rPr lang="es-ES" dirty="0"/>
              <a:t>ASOCIACION DE CACAOCULTORES DE LOS MUNICIPIOS DE ARBOLETES Y SAN JUAN DE URABÁ</a:t>
            </a:r>
            <a:endParaRPr lang="es-CO" dirty="0"/>
          </a:p>
        </p:txBody>
      </p:sp>
      <p:pic>
        <p:nvPicPr>
          <p:cNvPr id="4" name="Imagen 3">
            <a:extLst>
              <a:ext uri="{FF2B5EF4-FFF2-40B4-BE49-F238E27FC236}">
                <a16:creationId xmlns:a16="http://schemas.microsoft.com/office/drawing/2014/main" id="{2DFA7F72-CA47-4AEA-99CD-A32B32C3DF57}"/>
              </a:ext>
            </a:extLst>
          </p:cNvPr>
          <p:cNvPicPr>
            <a:picLocks noChangeAspect="1"/>
          </p:cNvPicPr>
          <p:nvPr/>
        </p:nvPicPr>
        <p:blipFill rotWithShape="1">
          <a:blip r:embed="rId2"/>
          <a:srcRect b="51778"/>
          <a:stretch/>
        </p:blipFill>
        <p:spPr>
          <a:xfrm>
            <a:off x="373118" y="4948765"/>
            <a:ext cx="2403033" cy="1782333"/>
          </a:xfrm>
          <a:prstGeom prst="rect">
            <a:avLst/>
          </a:prstGeom>
        </p:spPr>
      </p:pic>
    </p:spTree>
    <p:extLst>
      <p:ext uri="{BB962C8B-B14F-4D97-AF65-F5344CB8AC3E}">
        <p14:creationId xmlns:p14="http://schemas.microsoft.com/office/powerpoint/2010/main" val="337526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F9B5D0-C9A3-4115-9D60-B3B901EA9CEA}"/>
              </a:ext>
            </a:extLst>
          </p:cNvPr>
          <p:cNvSpPr>
            <a:spLocks noGrp="1"/>
          </p:cNvSpPr>
          <p:nvPr>
            <p:ph type="title"/>
          </p:nvPr>
        </p:nvSpPr>
        <p:spPr>
          <a:xfrm>
            <a:off x="174826" y="189470"/>
            <a:ext cx="8596668" cy="1320800"/>
          </a:xfrm>
        </p:spPr>
        <p:txBody>
          <a:bodyPr>
            <a:normAutofit fontScale="90000"/>
          </a:bodyPr>
          <a:lstStyle/>
          <a:p>
            <a:pPr lvl="1"/>
            <a:r>
              <a:rPr lang="es-CO" b="1" dirty="0"/>
              <a:t>CORDILLERA/PROGRAMA ATENEA-MODULO EMPODERAMIENTO FEMENINO.</a:t>
            </a:r>
            <a:br>
              <a:rPr lang="es-CO" dirty="0"/>
            </a:br>
            <a:r>
              <a:rPr lang="es-CO" dirty="0"/>
              <a:t>El programa atenea tuvo nuevamente la oportunidad de recibir clases dictadas por parte de Desjardins, brindando el módulo de empoderamiento femenino, dando cierre del mismo en el municipio de San juan de Urabá y en apoyo de Asocacao de Urabá, con la certificación de las aprendices el día 27 de septiembre 2024.</a:t>
            </a:r>
            <a:br>
              <a:rPr lang="es-CO" dirty="0"/>
            </a:br>
            <a:endParaRPr lang="es-CO" dirty="0"/>
          </a:p>
        </p:txBody>
      </p:sp>
      <p:pic>
        <p:nvPicPr>
          <p:cNvPr id="3" name="Imagen 2">
            <a:extLst>
              <a:ext uri="{FF2B5EF4-FFF2-40B4-BE49-F238E27FC236}">
                <a16:creationId xmlns:a16="http://schemas.microsoft.com/office/drawing/2014/main" id="{401182B9-6564-48D2-95A5-A12D64AA6B7A}"/>
              </a:ext>
            </a:extLst>
          </p:cNvPr>
          <p:cNvPicPr/>
          <p:nvPr/>
        </p:nvPicPr>
        <p:blipFill rotWithShape="1">
          <a:blip r:embed="rId2" cstate="print">
            <a:extLst>
              <a:ext uri="{28A0092B-C50C-407E-A947-70E740481C1C}">
                <a14:useLocalDpi xmlns:a14="http://schemas.microsoft.com/office/drawing/2010/main" val="0"/>
              </a:ext>
            </a:extLst>
          </a:blip>
          <a:srcRect b="8569"/>
          <a:stretch/>
        </p:blipFill>
        <p:spPr bwMode="auto">
          <a:xfrm>
            <a:off x="648308" y="1510270"/>
            <a:ext cx="8123186" cy="523978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06970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104C5A8-591A-4583-B734-A3BB9EE702B5}"/>
              </a:ext>
            </a:extLst>
          </p:cNvPr>
          <p:cNvPicPr/>
          <p:nvPr/>
        </p:nvPicPr>
        <p:blipFill rotWithShape="1">
          <a:blip r:embed="rId2" cstate="print">
            <a:extLst>
              <a:ext uri="{28A0092B-C50C-407E-A947-70E740481C1C}">
                <a14:useLocalDpi xmlns:a14="http://schemas.microsoft.com/office/drawing/2010/main" val="0"/>
              </a:ext>
            </a:extLst>
          </a:blip>
          <a:srcRect t="9498" b="21921"/>
          <a:stretch/>
        </p:blipFill>
        <p:spPr bwMode="auto">
          <a:xfrm>
            <a:off x="6096000" y="663744"/>
            <a:ext cx="5387546" cy="5407541"/>
          </a:xfrm>
          <a:prstGeom prst="rect">
            <a:avLst/>
          </a:prstGeom>
          <a:noFill/>
          <a:ln>
            <a:noFill/>
          </a:ln>
          <a:extLst>
            <a:ext uri="{53640926-AAD7-44D8-BBD7-CCE9431645EC}">
              <a14:shadowObscured xmlns:a14="http://schemas.microsoft.com/office/drawing/2010/main"/>
            </a:ext>
          </a:extLst>
        </p:spPr>
      </p:pic>
      <p:pic>
        <p:nvPicPr>
          <p:cNvPr id="4" name="Imagen 3">
            <a:extLst>
              <a:ext uri="{FF2B5EF4-FFF2-40B4-BE49-F238E27FC236}">
                <a16:creationId xmlns:a16="http://schemas.microsoft.com/office/drawing/2014/main" id="{437AD0F5-A33B-46F7-94FD-F14B4BA813FB}"/>
              </a:ext>
            </a:extLst>
          </p:cNvPr>
          <p:cNvPicPr/>
          <p:nvPr/>
        </p:nvPicPr>
        <p:blipFill rotWithShape="1">
          <a:blip r:embed="rId3" cstate="print">
            <a:extLst>
              <a:ext uri="{28A0092B-C50C-407E-A947-70E740481C1C}">
                <a14:useLocalDpi xmlns:a14="http://schemas.microsoft.com/office/drawing/2010/main" val="0"/>
              </a:ext>
            </a:extLst>
          </a:blip>
          <a:srcRect t="3716" b="28441"/>
          <a:stretch/>
        </p:blipFill>
        <p:spPr bwMode="auto">
          <a:xfrm>
            <a:off x="242886" y="663743"/>
            <a:ext cx="5778973" cy="540754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37192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0EBF9E-F503-40B5-8F19-6D8E4D3A5C9F}"/>
              </a:ext>
            </a:extLst>
          </p:cNvPr>
          <p:cNvSpPr>
            <a:spLocks noGrp="1"/>
          </p:cNvSpPr>
          <p:nvPr>
            <p:ph type="title"/>
          </p:nvPr>
        </p:nvSpPr>
        <p:spPr>
          <a:xfrm>
            <a:off x="191302" y="205946"/>
            <a:ext cx="8596668" cy="1320800"/>
          </a:xfrm>
        </p:spPr>
        <p:txBody>
          <a:bodyPr>
            <a:normAutofit fontScale="90000"/>
          </a:bodyPr>
          <a:lstStyle/>
          <a:p>
            <a:pPr lvl="1"/>
            <a:r>
              <a:rPr lang="es-CO" b="1" dirty="0"/>
              <a:t>CORDILLERA/PROGRAMA ATENEA-GRADOS.</a:t>
            </a:r>
            <a:br>
              <a:rPr lang="es-CO" dirty="0"/>
            </a:br>
            <a:r>
              <a:rPr lang="es-CO" dirty="0"/>
              <a:t>El día 10 de octubre de 2024, culmino el programa ‘’Atenea’’ mujeres que trascienden, dejando una gran unidad productiva, personas que se llevaron un gran mensaje, enseñanzas y sobre todo las ganas de seguir cumpliendo sueños y metas, gracias a todo el apoyo brindado por parte de Cordillera, Compañía nacional de chocolates, Nutresa, Desjardins y el Sena, que con su dedicación, acompañamiento y las herramientas brindadas hicieron de este proyecto un impacto positivo en la vida de estas personas y de sus comunidades</a:t>
            </a:r>
          </a:p>
        </p:txBody>
      </p:sp>
      <p:pic>
        <p:nvPicPr>
          <p:cNvPr id="4" name="Imagen 3">
            <a:extLst>
              <a:ext uri="{FF2B5EF4-FFF2-40B4-BE49-F238E27FC236}">
                <a16:creationId xmlns:a16="http://schemas.microsoft.com/office/drawing/2014/main" id="{88EE5BB4-ED8C-446B-B69C-30FD464B2AE0}"/>
              </a:ext>
            </a:extLst>
          </p:cNvPr>
          <p:cNvPicPr/>
          <p:nvPr/>
        </p:nvPicPr>
        <p:blipFill rotWithShape="1">
          <a:blip r:embed="rId2" cstate="print">
            <a:extLst>
              <a:ext uri="{28A0092B-C50C-407E-A947-70E740481C1C}">
                <a14:useLocalDpi xmlns:a14="http://schemas.microsoft.com/office/drawing/2010/main" val="0"/>
              </a:ext>
            </a:extLst>
          </a:blip>
          <a:srcRect t="9429" b="7736"/>
          <a:stretch/>
        </p:blipFill>
        <p:spPr bwMode="auto">
          <a:xfrm>
            <a:off x="873211" y="1976437"/>
            <a:ext cx="7854229" cy="481154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85404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540B779-26AE-4FEF-9F13-56FF8320D224}"/>
              </a:ext>
            </a:extLst>
          </p:cNvPr>
          <p:cNvPicPr/>
          <p:nvPr/>
        </p:nvPicPr>
        <p:blipFill rotWithShape="1">
          <a:blip r:embed="rId2">
            <a:extLst>
              <a:ext uri="{28A0092B-C50C-407E-A947-70E740481C1C}">
                <a14:useLocalDpi xmlns:a14="http://schemas.microsoft.com/office/drawing/2010/main" val="0"/>
              </a:ext>
            </a:extLst>
          </a:blip>
          <a:srcRect l="1188" t="28968" r="4255" b="13976"/>
          <a:stretch/>
        </p:blipFill>
        <p:spPr bwMode="auto">
          <a:xfrm>
            <a:off x="79924" y="1029730"/>
            <a:ext cx="5908983" cy="4992679"/>
          </a:xfrm>
          <a:prstGeom prst="rect">
            <a:avLst/>
          </a:prstGeom>
          <a:noFill/>
          <a:ln>
            <a:noFill/>
          </a:ln>
          <a:extLst>
            <a:ext uri="{53640926-AAD7-44D8-BBD7-CCE9431645EC}">
              <a14:shadowObscured xmlns:a14="http://schemas.microsoft.com/office/drawing/2010/main"/>
            </a:ext>
          </a:extLst>
        </p:spPr>
      </p:pic>
      <p:pic>
        <p:nvPicPr>
          <p:cNvPr id="4" name="Imagen 3">
            <a:extLst>
              <a:ext uri="{FF2B5EF4-FFF2-40B4-BE49-F238E27FC236}">
                <a16:creationId xmlns:a16="http://schemas.microsoft.com/office/drawing/2014/main" id="{BB14F2FF-8B9A-4887-8D04-49E12FA54D49}"/>
              </a:ext>
            </a:extLst>
          </p:cNvPr>
          <p:cNvPicPr/>
          <p:nvPr/>
        </p:nvPicPr>
        <p:blipFill rotWithShape="1">
          <a:blip r:embed="rId3" cstate="print">
            <a:extLst>
              <a:ext uri="{28A0092B-C50C-407E-A947-70E740481C1C}">
                <a14:useLocalDpi xmlns:a14="http://schemas.microsoft.com/office/drawing/2010/main" val="0"/>
              </a:ext>
            </a:extLst>
          </a:blip>
          <a:srcRect t="5339" b="4542"/>
          <a:stretch/>
        </p:blipFill>
        <p:spPr bwMode="auto">
          <a:xfrm>
            <a:off x="6096000" y="1029731"/>
            <a:ext cx="5988908" cy="499267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65073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BD1ABE-0674-4E90-9FFB-582D7E3C6DB1}"/>
              </a:ext>
            </a:extLst>
          </p:cNvPr>
          <p:cNvSpPr>
            <a:spLocks noGrp="1"/>
          </p:cNvSpPr>
          <p:nvPr>
            <p:ph type="title"/>
          </p:nvPr>
        </p:nvSpPr>
        <p:spPr>
          <a:xfrm>
            <a:off x="685572" y="436605"/>
            <a:ext cx="8596668" cy="1320800"/>
          </a:xfrm>
        </p:spPr>
        <p:txBody>
          <a:bodyPr>
            <a:normAutofit fontScale="90000"/>
          </a:bodyPr>
          <a:lstStyle/>
          <a:p>
            <a:pPr lvl="1"/>
            <a:r>
              <a:rPr lang="es-CO" b="1" dirty="0"/>
              <a:t>FERIA CHOCOSHOW </a:t>
            </a:r>
            <a:br>
              <a:rPr lang="es-CO" dirty="0"/>
            </a:br>
            <a:r>
              <a:rPr lang="es-CO" dirty="0"/>
              <a:t>Desde el día 22 hasta el 24 noviembre de 2024, se participo de la feria </a:t>
            </a:r>
            <a:r>
              <a:rPr lang="es-CO" dirty="0" err="1"/>
              <a:t>chocoshow</a:t>
            </a:r>
            <a:r>
              <a:rPr lang="es-CO" dirty="0"/>
              <a:t> en Bogotá, para la exposición de los emprendimientos candidatos que haría representación al programa de sostenibilidad, ‘’atenea’’ mujeres que trascienden, junto al acompañamiento de cordillera y el apoyo de la compañía nacional de chocolates. </a:t>
            </a:r>
            <a:br>
              <a:rPr lang="es-CO" dirty="0"/>
            </a:br>
            <a:r>
              <a:rPr lang="es-CO" sz="2000" b="1" dirty="0"/>
              <a:t> </a:t>
            </a:r>
            <a:br>
              <a:rPr lang="es-CO" dirty="0"/>
            </a:br>
            <a:endParaRPr lang="es-CO" dirty="0"/>
          </a:p>
        </p:txBody>
      </p:sp>
      <p:pic>
        <p:nvPicPr>
          <p:cNvPr id="3" name="Imagen 2">
            <a:extLst>
              <a:ext uri="{FF2B5EF4-FFF2-40B4-BE49-F238E27FC236}">
                <a16:creationId xmlns:a16="http://schemas.microsoft.com/office/drawing/2014/main" id="{41768C07-6C92-4F10-8963-60BAA9B685B9}"/>
              </a:ext>
            </a:extLst>
          </p:cNvPr>
          <p:cNvPicPr>
            <a:picLocks noChangeAspect="1"/>
          </p:cNvPicPr>
          <p:nvPr/>
        </p:nvPicPr>
        <p:blipFill>
          <a:blip r:embed="rId2"/>
          <a:stretch>
            <a:fillRect/>
          </a:stretch>
        </p:blipFill>
        <p:spPr>
          <a:xfrm>
            <a:off x="370704" y="2005432"/>
            <a:ext cx="4910770" cy="4502460"/>
          </a:xfrm>
          <a:prstGeom prst="rect">
            <a:avLst/>
          </a:prstGeom>
        </p:spPr>
      </p:pic>
      <p:pic>
        <p:nvPicPr>
          <p:cNvPr id="4" name="Imagen 3">
            <a:extLst>
              <a:ext uri="{FF2B5EF4-FFF2-40B4-BE49-F238E27FC236}">
                <a16:creationId xmlns:a16="http://schemas.microsoft.com/office/drawing/2014/main" id="{2073E8D3-4BEF-422A-9D04-5A1B2E7B587B}"/>
              </a:ext>
            </a:extLst>
          </p:cNvPr>
          <p:cNvPicPr>
            <a:picLocks noChangeAspect="1"/>
          </p:cNvPicPr>
          <p:nvPr/>
        </p:nvPicPr>
        <p:blipFill>
          <a:blip r:embed="rId3"/>
          <a:stretch>
            <a:fillRect/>
          </a:stretch>
        </p:blipFill>
        <p:spPr>
          <a:xfrm>
            <a:off x="5428270" y="2005432"/>
            <a:ext cx="5107925" cy="4502460"/>
          </a:xfrm>
          <a:prstGeom prst="rect">
            <a:avLst/>
          </a:prstGeom>
        </p:spPr>
      </p:pic>
    </p:spTree>
    <p:extLst>
      <p:ext uri="{BB962C8B-B14F-4D97-AF65-F5344CB8AC3E}">
        <p14:creationId xmlns:p14="http://schemas.microsoft.com/office/powerpoint/2010/main" val="1930648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1F9A271-10A9-417E-A577-1DADF2C1C757}"/>
              </a:ext>
            </a:extLst>
          </p:cNvPr>
          <p:cNvPicPr>
            <a:picLocks noChangeAspect="1"/>
          </p:cNvPicPr>
          <p:nvPr/>
        </p:nvPicPr>
        <p:blipFill>
          <a:blip r:embed="rId2"/>
          <a:stretch>
            <a:fillRect/>
          </a:stretch>
        </p:blipFill>
        <p:spPr>
          <a:xfrm>
            <a:off x="741404" y="136574"/>
            <a:ext cx="10008975" cy="6584852"/>
          </a:xfrm>
          <a:prstGeom prst="rect">
            <a:avLst/>
          </a:prstGeom>
        </p:spPr>
      </p:pic>
    </p:spTree>
    <p:extLst>
      <p:ext uri="{BB962C8B-B14F-4D97-AF65-F5344CB8AC3E}">
        <p14:creationId xmlns:p14="http://schemas.microsoft.com/office/powerpoint/2010/main" val="4053224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030B80-84FD-4AF8-9160-67D05C5AC4CF}"/>
              </a:ext>
            </a:extLst>
          </p:cNvPr>
          <p:cNvSpPr>
            <a:spLocks noGrp="1"/>
          </p:cNvSpPr>
          <p:nvPr>
            <p:ph type="title"/>
          </p:nvPr>
        </p:nvSpPr>
        <p:spPr>
          <a:xfrm>
            <a:off x="2086004" y="2183027"/>
            <a:ext cx="8596668" cy="1320800"/>
          </a:xfrm>
        </p:spPr>
        <p:txBody>
          <a:bodyPr/>
          <a:lstStyle/>
          <a:p>
            <a:r>
              <a:rPr lang="es-ES" dirty="0"/>
              <a:t>GRACIAS POR SU ATENCIÓN </a:t>
            </a:r>
            <a:endParaRPr lang="es-CO" dirty="0"/>
          </a:p>
        </p:txBody>
      </p:sp>
      <p:pic>
        <p:nvPicPr>
          <p:cNvPr id="3" name="Imagen 2">
            <a:extLst>
              <a:ext uri="{FF2B5EF4-FFF2-40B4-BE49-F238E27FC236}">
                <a16:creationId xmlns:a16="http://schemas.microsoft.com/office/drawing/2014/main" id="{4AB5D4A4-ED88-45FB-B952-550B8D824BEE}"/>
              </a:ext>
            </a:extLst>
          </p:cNvPr>
          <p:cNvPicPr>
            <a:picLocks noChangeAspect="1"/>
          </p:cNvPicPr>
          <p:nvPr/>
        </p:nvPicPr>
        <p:blipFill rotWithShape="1">
          <a:blip r:embed="rId2"/>
          <a:srcRect b="51778"/>
          <a:stretch/>
        </p:blipFill>
        <p:spPr>
          <a:xfrm>
            <a:off x="3792328" y="3690553"/>
            <a:ext cx="2188342" cy="1623096"/>
          </a:xfrm>
          <a:prstGeom prst="rect">
            <a:avLst/>
          </a:prstGeom>
        </p:spPr>
      </p:pic>
    </p:spTree>
    <p:extLst>
      <p:ext uri="{BB962C8B-B14F-4D97-AF65-F5344CB8AC3E}">
        <p14:creationId xmlns:p14="http://schemas.microsoft.com/office/powerpoint/2010/main" val="1758343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E196CE-ACB0-42ED-A13B-632F87664C37}"/>
              </a:ext>
            </a:extLst>
          </p:cNvPr>
          <p:cNvSpPr>
            <a:spLocks noGrp="1"/>
          </p:cNvSpPr>
          <p:nvPr>
            <p:ph type="title"/>
          </p:nvPr>
        </p:nvSpPr>
        <p:spPr>
          <a:xfrm>
            <a:off x="290154" y="2166550"/>
            <a:ext cx="9414017" cy="2973859"/>
          </a:xfrm>
        </p:spPr>
        <p:txBody>
          <a:bodyPr>
            <a:normAutofit fontScale="90000"/>
          </a:bodyPr>
          <a:lstStyle/>
          <a:p>
            <a:pPr algn="ctr"/>
            <a:r>
              <a:rPr lang="es-ES" sz="8000" b="1" dirty="0"/>
              <a:t>INFORME DE GESTIÓN </a:t>
            </a:r>
            <a:br>
              <a:rPr lang="es-ES" dirty="0"/>
            </a:br>
            <a:br>
              <a:rPr lang="es-ES" dirty="0"/>
            </a:br>
            <a:r>
              <a:rPr lang="es-ES" dirty="0"/>
              <a:t>ASOCIACION DE CACAOCULTORES DE LOS MUNICIPIOS DE ARBOLETES Y SAN JUAN DE URABA – ASOCACAO DE URABÁ</a:t>
            </a:r>
            <a:endParaRPr lang="es-CO" dirty="0"/>
          </a:p>
        </p:txBody>
      </p:sp>
      <p:pic>
        <p:nvPicPr>
          <p:cNvPr id="3" name="Imagen 2">
            <a:extLst>
              <a:ext uri="{FF2B5EF4-FFF2-40B4-BE49-F238E27FC236}">
                <a16:creationId xmlns:a16="http://schemas.microsoft.com/office/drawing/2014/main" id="{F957C3E7-8A06-4ED3-A7B6-0F767ED25E47}"/>
              </a:ext>
            </a:extLst>
          </p:cNvPr>
          <p:cNvPicPr>
            <a:picLocks noChangeAspect="1"/>
          </p:cNvPicPr>
          <p:nvPr/>
        </p:nvPicPr>
        <p:blipFill rotWithShape="1">
          <a:blip r:embed="rId2"/>
          <a:srcRect b="51778"/>
          <a:stretch/>
        </p:blipFill>
        <p:spPr>
          <a:xfrm>
            <a:off x="3907658" y="469558"/>
            <a:ext cx="2188342" cy="1623096"/>
          </a:xfrm>
          <a:prstGeom prst="rect">
            <a:avLst/>
          </a:prstGeom>
        </p:spPr>
      </p:pic>
    </p:spTree>
    <p:extLst>
      <p:ext uri="{BB962C8B-B14F-4D97-AF65-F5344CB8AC3E}">
        <p14:creationId xmlns:p14="http://schemas.microsoft.com/office/powerpoint/2010/main" val="443873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BC6806-4837-49B1-91C4-C45F4514B7D1}"/>
              </a:ext>
            </a:extLst>
          </p:cNvPr>
          <p:cNvSpPr>
            <a:spLocks noGrp="1"/>
          </p:cNvSpPr>
          <p:nvPr>
            <p:ph type="title"/>
          </p:nvPr>
        </p:nvSpPr>
        <p:spPr>
          <a:xfrm>
            <a:off x="339582" y="230659"/>
            <a:ext cx="8227769" cy="996778"/>
          </a:xfrm>
        </p:spPr>
        <p:txBody>
          <a:bodyPr>
            <a:normAutofit fontScale="90000"/>
          </a:bodyPr>
          <a:lstStyle/>
          <a:p>
            <a:pPr lvl="1"/>
            <a:r>
              <a:rPr lang="es-CO" b="1" dirty="0"/>
              <a:t>CORDILLERA/PROGRAMA ATENEA-VISITA DE LOS CHAF.</a:t>
            </a:r>
            <a:br>
              <a:rPr lang="es-CO" dirty="0"/>
            </a:br>
            <a:r>
              <a:rPr lang="es-CO" dirty="0"/>
              <a:t>El día 05 de febrero de 2024 en San Juan de Urabá, corregimientos uveros, el programa atenea dio continuidad al desarrollo del mismo realizando una capacitación con el acompañamiento de los chefs de cordillera, para brindar una mayor experiencia al momento de realizar la transformación de chocolates.</a:t>
            </a:r>
          </a:p>
        </p:txBody>
      </p:sp>
      <p:pic>
        <p:nvPicPr>
          <p:cNvPr id="4" name="Imagen 3" descr="C:\Users\USUARIO\Desktop\asocacao y maria\MARIA\IMG_20240205_084207_239.jpg">
            <a:extLst>
              <a:ext uri="{FF2B5EF4-FFF2-40B4-BE49-F238E27FC236}">
                <a16:creationId xmlns:a16="http://schemas.microsoft.com/office/drawing/2014/main" id="{8E7D90E9-DFCF-4185-A0B7-C7DD2F1D3BF7}"/>
              </a:ext>
            </a:extLst>
          </p:cNvPr>
          <p:cNvPicPr/>
          <p:nvPr/>
        </p:nvPicPr>
        <p:blipFill rotWithShape="1">
          <a:blip r:embed="rId2" cstate="print">
            <a:extLst>
              <a:ext uri="{28A0092B-C50C-407E-A947-70E740481C1C}">
                <a14:useLocalDpi xmlns:a14="http://schemas.microsoft.com/office/drawing/2010/main" val="0"/>
              </a:ext>
            </a:extLst>
          </a:blip>
          <a:srcRect t="17018" r="15493" b="9963"/>
          <a:stretch/>
        </p:blipFill>
        <p:spPr bwMode="auto">
          <a:xfrm>
            <a:off x="578480" y="1690455"/>
            <a:ext cx="8227769" cy="50151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16910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76669E2-E14F-4E00-9C19-54F2F5161257}"/>
              </a:ext>
            </a:extLst>
          </p:cNvPr>
          <p:cNvPicPr/>
          <p:nvPr/>
        </p:nvPicPr>
        <p:blipFill rotWithShape="1">
          <a:blip r:embed="rId2" cstate="print">
            <a:extLst>
              <a:ext uri="{28A0092B-C50C-407E-A947-70E740481C1C}">
                <a14:useLocalDpi xmlns:a14="http://schemas.microsoft.com/office/drawing/2010/main" val="0"/>
              </a:ext>
            </a:extLst>
          </a:blip>
          <a:srcRect t="12576" r="12040"/>
          <a:stretch/>
        </p:blipFill>
        <p:spPr bwMode="auto">
          <a:xfrm>
            <a:off x="139673" y="601362"/>
            <a:ext cx="5008976" cy="5275579"/>
          </a:xfrm>
          <a:prstGeom prst="rect">
            <a:avLst/>
          </a:prstGeom>
          <a:noFill/>
          <a:ln>
            <a:noFill/>
          </a:ln>
          <a:extLst>
            <a:ext uri="{53640926-AAD7-44D8-BBD7-CCE9431645EC}">
              <a14:shadowObscured xmlns:a14="http://schemas.microsoft.com/office/drawing/2010/main"/>
            </a:ext>
          </a:extLst>
        </p:spPr>
      </p:pic>
      <p:pic>
        <p:nvPicPr>
          <p:cNvPr id="3" name="Imagen 2">
            <a:extLst>
              <a:ext uri="{FF2B5EF4-FFF2-40B4-BE49-F238E27FC236}">
                <a16:creationId xmlns:a16="http://schemas.microsoft.com/office/drawing/2014/main" id="{E27C68E2-E877-40DE-A2C6-214E5A448C47}"/>
              </a:ext>
            </a:extLst>
          </p:cNvPr>
          <p:cNvPicPr/>
          <p:nvPr/>
        </p:nvPicPr>
        <p:blipFill rotWithShape="1">
          <a:blip r:embed="rId3" cstate="print">
            <a:extLst>
              <a:ext uri="{28A0092B-C50C-407E-A947-70E740481C1C}">
                <a14:useLocalDpi xmlns:a14="http://schemas.microsoft.com/office/drawing/2010/main" val="0"/>
              </a:ext>
            </a:extLst>
          </a:blip>
          <a:srcRect t="12673"/>
          <a:stretch/>
        </p:blipFill>
        <p:spPr bwMode="auto">
          <a:xfrm>
            <a:off x="5346357" y="601362"/>
            <a:ext cx="6705970" cy="527557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25166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760489-ECF3-4E57-A473-EAEB3EA20950}"/>
              </a:ext>
            </a:extLst>
          </p:cNvPr>
          <p:cNvSpPr>
            <a:spLocks noGrp="1"/>
          </p:cNvSpPr>
          <p:nvPr>
            <p:ph type="title"/>
          </p:nvPr>
        </p:nvSpPr>
        <p:spPr>
          <a:xfrm>
            <a:off x="141875" y="123568"/>
            <a:ext cx="8596668" cy="1320800"/>
          </a:xfrm>
        </p:spPr>
        <p:txBody>
          <a:bodyPr>
            <a:normAutofit fontScale="90000"/>
          </a:bodyPr>
          <a:lstStyle/>
          <a:p>
            <a:pPr lvl="1"/>
            <a:r>
              <a:rPr lang="es-CO" b="1" dirty="0"/>
              <a:t>CORDILLERA/PROGRAMA ATENEA-MODULO EDUCACION FINCIERA.</a:t>
            </a:r>
            <a:br>
              <a:rPr lang="es-CO" dirty="0"/>
            </a:br>
            <a:r>
              <a:rPr lang="es-CO" dirty="0"/>
              <a:t>El programa atenea participo de clases de educación financiera dictadas por parte de Desjardins, enriqueciendo los conocimientos, potencial y orden en el manejo de los recursos, haciendo crecer en los diversos emprendimientos establecidos, este módulo culmino con la certificación de las aprendices en el municipio de Apartado 18 de abril 2024.</a:t>
            </a:r>
            <a:br>
              <a:rPr lang="es-CO" dirty="0"/>
            </a:br>
            <a:endParaRPr lang="es-CO" dirty="0"/>
          </a:p>
        </p:txBody>
      </p:sp>
      <p:pic>
        <p:nvPicPr>
          <p:cNvPr id="3" name="Imagen 2">
            <a:extLst>
              <a:ext uri="{FF2B5EF4-FFF2-40B4-BE49-F238E27FC236}">
                <a16:creationId xmlns:a16="http://schemas.microsoft.com/office/drawing/2014/main" id="{73E1A6DE-033D-49D1-A75F-490F21757702}"/>
              </a:ext>
            </a:extLst>
          </p:cNvPr>
          <p:cNvPicPr/>
          <p:nvPr/>
        </p:nvPicPr>
        <p:blipFill rotWithShape="1">
          <a:blip r:embed="rId2" cstate="print">
            <a:extLst>
              <a:ext uri="{28A0092B-C50C-407E-A947-70E740481C1C}">
                <a14:useLocalDpi xmlns:a14="http://schemas.microsoft.com/office/drawing/2010/main" val="0"/>
              </a:ext>
            </a:extLst>
          </a:blip>
          <a:srcRect t="17427" b="21014"/>
          <a:stretch/>
        </p:blipFill>
        <p:spPr bwMode="auto">
          <a:xfrm>
            <a:off x="461319" y="1716216"/>
            <a:ext cx="8723870" cy="478343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6660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1E48E4-EE9C-46E4-B4CC-DC13837A5D80}"/>
              </a:ext>
            </a:extLst>
          </p:cNvPr>
          <p:cNvSpPr>
            <a:spLocks noGrp="1"/>
          </p:cNvSpPr>
          <p:nvPr>
            <p:ph type="title"/>
          </p:nvPr>
        </p:nvSpPr>
        <p:spPr>
          <a:xfrm>
            <a:off x="611431" y="667264"/>
            <a:ext cx="4767877" cy="2010033"/>
          </a:xfrm>
        </p:spPr>
        <p:txBody>
          <a:bodyPr>
            <a:normAutofit fontScale="90000"/>
          </a:bodyPr>
          <a:lstStyle/>
          <a:p>
            <a:pPr lvl="1"/>
            <a:r>
              <a:rPr lang="es-CO" b="1" dirty="0"/>
              <a:t>ASAMBLEA GENERAL ORDINARIA.</a:t>
            </a:r>
            <a:br>
              <a:rPr lang="es-CO" dirty="0"/>
            </a:br>
            <a:r>
              <a:rPr lang="es-CO" dirty="0"/>
              <a:t>El día 05 de abril de 2024, se llevó acabo la asamblea general ordinaria en el corregimiento la balsilla, en la casa del adulto mayor, donde se presentó informe general de los acontecimientos durante el año, aprobaciones y otros acuerdos. </a:t>
            </a:r>
            <a:br>
              <a:rPr lang="es-CO" dirty="0"/>
            </a:br>
            <a:endParaRPr lang="es-CO" dirty="0"/>
          </a:p>
        </p:txBody>
      </p:sp>
      <p:pic>
        <p:nvPicPr>
          <p:cNvPr id="4" name="Imagen 3">
            <a:extLst>
              <a:ext uri="{FF2B5EF4-FFF2-40B4-BE49-F238E27FC236}">
                <a16:creationId xmlns:a16="http://schemas.microsoft.com/office/drawing/2014/main" id="{CE308725-4AAB-4BFF-B3F3-C725F65EEFEE}"/>
              </a:ext>
            </a:extLst>
          </p:cNvPr>
          <p:cNvPicPr/>
          <p:nvPr/>
        </p:nvPicPr>
        <p:blipFill rotWithShape="1">
          <a:blip r:embed="rId2" cstate="print">
            <a:extLst>
              <a:ext uri="{28A0092B-C50C-407E-A947-70E740481C1C}">
                <a14:useLocalDpi xmlns:a14="http://schemas.microsoft.com/office/drawing/2010/main" val="0"/>
              </a:ext>
            </a:extLst>
          </a:blip>
          <a:srcRect t="19463" r="7671" b="3136"/>
          <a:stretch/>
        </p:blipFill>
        <p:spPr bwMode="auto">
          <a:xfrm>
            <a:off x="183064" y="2830548"/>
            <a:ext cx="6953507" cy="3895647"/>
          </a:xfrm>
          <a:prstGeom prst="rect">
            <a:avLst/>
          </a:prstGeom>
          <a:noFill/>
          <a:ln>
            <a:noFill/>
          </a:ln>
          <a:extLst>
            <a:ext uri="{53640926-AAD7-44D8-BBD7-CCE9431645EC}">
              <a14:shadowObscured xmlns:a14="http://schemas.microsoft.com/office/drawing/2010/main"/>
            </a:ext>
          </a:extLst>
        </p:spPr>
      </p:pic>
      <p:pic>
        <p:nvPicPr>
          <p:cNvPr id="3" name="Imagen 2">
            <a:extLst>
              <a:ext uri="{FF2B5EF4-FFF2-40B4-BE49-F238E27FC236}">
                <a16:creationId xmlns:a16="http://schemas.microsoft.com/office/drawing/2014/main" id="{8684CF84-4830-465B-A372-210DC107EA6F}"/>
              </a:ext>
            </a:extLst>
          </p:cNvPr>
          <p:cNvPicPr/>
          <p:nvPr/>
        </p:nvPicPr>
        <p:blipFill rotWithShape="1">
          <a:blip r:embed="rId3" cstate="print">
            <a:extLst>
              <a:ext uri="{28A0092B-C50C-407E-A947-70E740481C1C}">
                <a14:useLocalDpi xmlns:a14="http://schemas.microsoft.com/office/drawing/2010/main" val="0"/>
              </a:ext>
            </a:extLst>
          </a:blip>
          <a:srcRect l="4168" t="22405" b="3895"/>
          <a:stretch/>
        </p:blipFill>
        <p:spPr bwMode="auto">
          <a:xfrm>
            <a:off x="5527589" y="131805"/>
            <a:ext cx="6481347" cy="389564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79577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3846FBD-C453-498B-82D8-B0B6DBB5FD60}"/>
              </a:ext>
            </a:extLst>
          </p:cNvPr>
          <p:cNvPicPr/>
          <p:nvPr/>
        </p:nvPicPr>
        <p:blipFill rotWithShape="1">
          <a:blip r:embed="rId2" cstate="print">
            <a:extLst>
              <a:ext uri="{28A0092B-C50C-407E-A947-70E740481C1C}">
                <a14:useLocalDpi xmlns:a14="http://schemas.microsoft.com/office/drawing/2010/main" val="0"/>
              </a:ext>
            </a:extLst>
          </a:blip>
          <a:srcRect t="23417" r="22809" b="10505"/>
          <a:stretch/>
        </p:blipFill>
        <p:spPr bwMode="auto">
          <a:xfrm>
            <a:off x="150282" y="315098"/>
            <a:ext cx="4215772" cy="5947718"/>
          </a:xfrm>
          <a:prstGeom prst="rect">
            <a:avLst/>
          </a:prstGeom>
          <a:noFill/>
          <a:ln>
            <a:noFill/>
          </a:ln>
          <a:extLst>
            <a:ext uri="{53640926-AAD7-44D8-BBD7-CCE9431645EC}">
              <a14:shadowObscured xmlns:a14="http://schemas.microsoft.com/office/drawing/2010/main"/>
            </a:ext>
          </a:extLst>
        </p:spPr>
      </p:pic>
      <p:pic>
        <p:nvPicPr>
          <p:cNvPr id="4" name="Imagen 3">
            <a:extLst>
              <a:ext uri="{FF2B5EF4-FFF2-40B4-BE49-F238E27FC236}">
                <a16:creationId xmlns:a16="http://schemas.microsoft.com/office/drawing/2014/main" id="{5E671198-9C6D-4045-B226-C6F0F87F7A52}"/>
              </a:ext>
            </a:extLst>
          </p:cNvPr>
          <p:cNvPicPr/>
          <p:nvPr/>
        </p:nvPicPr>
        <p:blipFill rotWithShape="1">
          <a:blip r:embed="rId3" cstate="print">
            <a:extLst>
              <a:ext uri="{28A0092B-C50C-407E-A947-70E740481C1C}">
                <a14:useLocalDpi xmlns:a14="http://schemas.microsoft.com/office/drawing/2010/main" val="0"/>
              </a:ext>
            </a:extLst>
          </a:blip>
          <a:srcRect t="26401" r="9868" b="17848"/>
          <a:stretch/>
        </p:blipFill>
        <p:spPr bwMode="auto">
          <a:xfrm>
            <a:off x="4555524" y="315098"/>
            <a:ext cx="7370864" cy="594771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30552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3DF88B-28F0-470B-848D-FE9704FDEA23}"/>
              </a:ext>
            </a:extLst>
          </p:cNvPr>
          <p:cNvSpPr>
            <a:spLocks noGrp="1"/>
          </p:cNvSpPr>
          <p:nvPr>
            <p:ph type="title"/>
          </p:nvPr>
        </p:nvSpPr>
        <p:spPr>
          <a:xfrm>
            <a:off x="133636" y="189471"/>
            <a:ext cx="8596668" cy="1320800"/>
          </a:xfrm>
        </p:spPr>
        <p:txBody>
          <a:bodyPr>
            <a:normAutofit fontScale="90000"/>
          </a:bodyPr>
          <a:lstStyle/>
          <a:p>
            <a:pPr lvl="1"/>
            <a:r>
              <a:rPr lang="es-CO" b="1" dirty="0"/>
              <a:t>ASOMBRETE/SOCIALIZACION PROYECTO CARBONO.</a:t>
            </a:r>
            <a:br>
              <a:rPr lang="es-CO" dirty="0"/>
            </a:br>
            <a:r>
              <a:rPr lang="es-CO" dirty="0"/>
              <a:t>El día 11 de junio de 2024, Se socializo un proyecto por parte de  ‘’Asómbrate’’ con el gremio de cacaocultores, donde se realizaría caracterización a productores para ser beneficiados en el proyecto Carbono mostrando su diseño de un sistema agroforestal, protegiendo los cultivos del cambio climático y además de ello obteniendo un ingreso adicional por el mismo.</a:t>
            </a:r>
            <a:br>
              <a:rPr lang="es-CO" dirty="0"/>
            </a:br>
            <a:endParaRPr lang="es-CO" dirty="0"/>
          </a:p>
        </p:txBody>
      </p:sp>
      <p:pic>
        <p:nvPicPr>
          <p:cNvPr id="3" name="Imagen 2">
            <a:extLst>
              <a:ext uri="{FF2B5EF4-FFF2-40B4-BE49-F238E27FC236}">
                <a16:creationId xmlns:a16="http://schemas.microsoft.com/office/drawing/2014/main" id="{43B6FCD0-553F-4945-849B-69BFA8E29805}"/>
              </a:ext>
            </a:extLst>
          </p:cNvPr>
          <p:cNvPicPr/>
          <p:nvPr/>
        </p:nvPicPr>
        <p:blipFill rotWithShape="1">
          <a:blip r:embed="rId2" cstate="print">
            <a:extLst>
              <a:ext uri="{28A0092B-C50C-407E-A947-70E740481C1C}">
                <a14:useLocalDpi xmlns:a14="http://schemas.microsoft.com/office/drawing/2010/main" val="0"/>
              </a:ext>
            </a:extLst>
          </a:blip>
          <a:srcRect t="13803" b="22398"/>
          <a:stretch/>
        </p:blipFill>
        <p:spPr bwMode="auto">
          <a:xfrm>
            <a:off x="346269" y="1581665"/>
            <a:ext cx="8814206" cy="508686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50973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Imagen 11">
            <a:extLst>
              <a:ext uri="{FF2B5EF4-FFF2-40B4-BE49-F238E27FC236}">
                <a16:creationId xmlns:a16="http://schemas.microsoft.com/office/drawing/2014/main" id="{446B0708-0461-473E-A1E6-540AFAD7FA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223" t="6570" r="15694" b="15694"/>
          <a:stretch>
            <a:fillRect/>
          </a:stretch>
        </p:blipFill>
        <p:spPr bwMode="auto">
          <a:xfrm>
            <a:off x="1147105" y="-2"/>
            <a:ext cx="4223856" cy="3369593"/>
          </a:xfrm>
          <a:prstGeom prst="rect">
            <a:avLst/>
          </a:prstGeom>
          <a:noFill/>
          <a:extLst>
            <a:ext uri="{909E8E84-426E-40DD-AFC4-6F175D3DCCD1}">
              <a14:hiddenFill xmlns:a14="http://schemas.microsoft.com/office/drawing/2010/main">
                <a:solidFill>
                  <a:srgbClr val="FFFFFF"/>
                </a:solidFill>
              </a14:hiddenFill>
            </a:ext>
          </a:extLst>
        </p:spPr>
      </p:pic>
      <p:pic>
        <p:nvPicPr>
          <p:cNvPr id="1027" name="Imagen 13">
            <a:extLst>
              <a:ext uri="{FF2B5EF4-FFF2-40B4-BE49-F238E27FC236}">
                <a16:creationId xmlns:a16="http://schemas.microsoft.com/office/drawing/2014/main" id="{56B50419-6B0A-41FC-886D-109FC94D83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7439" b="24300"/>
          <a:stretch>
            <a:fillRect/>
          </a:stretch>
        </p:blipFill>
        <p:spPr bwMode="auto">
          <a:xfrm>
            <a:off x="1147104" y="3465530"/>
            <a:ext cx="4223857" cy="3286987"/>
          </a:xfrm>
          <a:prstGeom prst="rect">
            <a:avLst/>
          </a:prstGeom>
          <a:noFill/>
          <a:extLst>
            <a:ext uri="{909E8E84-426E-40DD-AFC4-6F175D3DCCD1}">
              <a14:hiddenFill xmlns:a14="http://schemas.microsoft.com/office/drawing/2010/main">
                <a:solidFill>
                  <a:srgbClr val="FFFFFF"/>
                </a:solidFill>
              </a14:hiddenFill>
            </a:ext>
          </a:extLst>
        </p:spPr>
      </p:pic>
      <p:pic>
        <p:nvPicPr>
          <p:cNvPr id="1026" name="Imagen 14">
            <a:extLst>
              <a:ext uri="{FF2B5EF4-FFF2-40B4-BE49-F238E27FC236}">
                <a16:creationId xmlns:a16="http://schemas.microsoft.com/office/drawing/2014/main" id="{64AE2D7A-DC43-4E4A-9CB7-ED3006E783A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73" t="22120" r="7411" b="1"/>
          <a:stretch/>
        </p:blipFill>
        <p:spPr bwMode="auto">
          <a:xfrm>
            <a:off x="5516104" y="3465530"/>
            <a:ext cx="5079191" cy="3286987"/>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agen 15">
            <a:extLst>
              <a:ext uri="{FF2B5EF4-FFF2-40B4-BE49-F238E27FC236}">
                <a16:creationId xmlns:a16="http://schemas.microsoft.com/office/drawing/2014/main" id="{52D488B9-DA6A-4BFF-A40D-4905EF0C07A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 r="13737" b="23803"/>
          <a:stretch/>
        </p:blipFill>
        <p:spPr bwMode="auto">
          <a:xfrm>
            <a:off x="5516104" y="-1"/>
            <a:ext cx="5079191" cy="336959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5">
            <a:extLst>
              <a:ext uri="{FF2B5EF4-FFF2-40B4-BE49-F238E27FC236}">
                <a16:creationId xmlns:a16="http://schemas.microsoft.com/office/drawing/2014/main" id="{8F6C7534-C4FE-4471-93D3-AD64D1FB60D8}"/>
              </a:ext>
            </a:extLst>
          </p:cNvPr>
          <p:cNvSpPr>
            <a:spLocks noChangeArrowheads="1"/>
          </p:cNvSpPr>
          <p:nvPr/>
        </p:nvSpPr>
        <p:spPr bwMode="auto">
          <a:xfrm>
            <a:off x="3871784" y="42836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
        <p:nvSpPr>
          <p:cNvPr id="4" name="Rectangle 6">
            <a:extLst>
              <a:ext uri="{FF2B5EF4-FFF2-40B4-BE49-F238E27FC236}">
                <a16:creationId xmlns:a16="http://schemas.microsoft.com/office/drawing/2014/main" id="{DD46242E-1FAA-4093-B27E-3CCFAC16B12F}"/>
              </a:ext>
            </a:extLst>
          </p:cNvPr>
          <p:cNvSpPr>
            <a:spLocks noChangeArrowheads="1"/>
          </p:cNvSpPr>
          <p:nvPr/>
        </p:nvSpPr>
        <p:spPr bwMode="auto">
          <a:xfrm>
            <a:off x="4328984" y="80388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spTree>
    <p:extLst>
      <p:ext uri="{BB962C8B-B14F-4D97-AF65-F5344CB8AC3E}">
        <p14:creationId xmlns:p14="http://schemas.microsoft.com/office/powerpoint/2010/main" val="2192660982"/>
      </p:ext>
    </p:extLst>
  </p:cSld>
  <p:clrMapOvr>
    <a:masterClrMapping/>
  </p:clrMapOvr>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82</TotalTime>
  <Words>518</Words>
  <Application>Microsoft Office PowerPoint</Application>
  <PresentationFormat>Panorámica</PresentationFormat>
  <Paragraphs>11</Paragraphs>
  <Slides>16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16</vt:i4>
      </vt:variant>
    </vt:vector>
  </HeadingPairs>
  <TitlesOfParts>
    <vt:vector size="20" baseType="lpstr">
      <vt:lpstr>Arial</vt:lpstr>
      <vt:lpstr>Trebuchet MS</vt:lpstr>
      <vt:lpstr>Wingdings 3</vt:lpstr>
      <vt:lpstr>Faceta</vt:lpstr>
      <vt:lpstr>ASOCACAO DE URABÁ</vt:lpstr>
      <vt:lpstr>INFORME DE GESTIÓN   ASOCIACION DE CACAOCULTORES DE LOS MUNICIPIOS DE ARBOLETES Y SAN JUAN DE URABA – ASOCACAO DE URABÁ</vt:lpstr>
      <vt:lpstr>CORDILLERA/PROGRAMA ATENEA-VISITA DE LOS CHAF. El día 05 de febrero de 2024 en San Juan de Urabá, corregimientos uveros, el programa atenea dio continuidad al desarrollo del mismo realizando una capacitación con el acompañamiento de los chefs de cordillera, para brindar una mayor experiencia al momento de realizar la transformación de chocolates.</vt:lpstr>
      <vt:lpstr>Presentación de PowerPoint</vt:lpstr>
      <vt:lpstr>CORDILLERA/PROGRAMA ATENEA-MODULO EDUCACION FINCIERA. El programa atenea participo de clases de educación financiera dictadas por parte de Desjardins, enriqueciendo los conocimientos, potencial y orden en el manejo de los recursos, haciendo crecer en los diversos emprendimientos establecidos, este módulo culmino con la certificación de las aprendices en el municipio de Apartado 18 de abril 2024. </vt:lpstr>
      <vt:lpstr>ASAMBLEA GENERAL ORDINARIA. El día 05 de abril de 2024, se llevó acabo la asamblea general ordinaria en el corregimiento la balsilla, en la casa del adulto mayor, donde se presentó informe general de los acontecimientos durante el año, aprobaciones y otros acuerdos.  </vt:lpstr>
      <vt:lpstr>Presentación de PowerPoint</vt:lpstr>
      <vt:lpstr>ASOMBRETE/SOCIALIZACION PROYECTO CARBONO. El día 11 de junio de 2024, Se socializo un proyecto por parte de  ‘’Asómbrate’’ con el gremio de cacaocultores, donde se realizaría caracterización a productores para ser beneficiados en el proyecto Carbono mostrando su diseño de un sistema agroforestal, protegiendo los cultivos del cambio climático y además de ello obteniendo un ingreso adicional por el mismo. </vt:lpstr>
      <vt:lpstr>Presentación de PowerPoint</vt:lpstr>
      <vt:lpstr>CORDILLERA/PROGRAMA ATENEA-MODULO EMPODERAMIENTO FEMENINO. El programa atenea tuvo nuevamente la oportunidad de recibir clases dictadas por parte de Desjardins, brindando el módulo de empoderamiento femenino, dando cierre del mismo en el municipio de San juan de Urabá y en apoyo de Asocacao de Urabá, con la certificación de las aprendices el día 27 de septiembre 2024. </vt:lpstr>
      <vt:lpstr>Presentación de PowerPoint</vt:lpstr>
      <vt:lpstr>CORDILLERA/PROGRAMA ATENEA-GRADOS. El día 10 de octubre de 2024, culmino el programa ‘’Atenea’’ mujeres que trascienden, dejando una gran unidad productiva, personas que se llevaron un gran mensaje, enseñanzas y sobre todo las ganas de seguir cumpliendo sueños y metas, gracias a todo el apoyo brindado por parte de Cordillera, Compañía nacional de chocolates, Nutresa, Desjardins y el Sena, que con su dedicación, acompañamiento y las herramientas brindadas hicieron de este proyecto un impacto positivo en la vida de estas personas y de sus comunidades</vt:lpstr>
      <vt:lpstr>Presentación de PowerPoint</vt:lpstr>
      <vt:lpstr>FERIA CHOCOSHOW  Desde el día 22 hasta el 24 noviembre de 2024, se participo de la feria chocoshow en Bogotá, para la exposición de los emprendimientos candidatos que haría representación al programa de sostenibilidad, ‘’atenea’’ mujeres que trascienden, junto al acompañamiento de cordillera y el apoyo de la compañía nacional de chocolates.    </vt:lpstr>
      <vt:lpstr>Presentación de PowerPoint</vt:lpstr>
      <vt:lpstr>GRACIAS POR SU ATENCIÓN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ASOCACAO DE URABÁ</dc:title>
  <dc:creator>USUARIO</dc:creator>
  <cp:lastModifiedBy>USUARIO</cp:lastModifiedBy>
  <cp:revision>18</cp:revision>
  <dcterms:created xsi:type="dcterms:W3CDTF">2025-03-09T14:45:53Z</dcterms:created>
  <dcterms:modified xsi:type="dcterms:W3CDTF">2025-03-10T19:40:56Z</dcterms:modified>
</cp:coreProperties>
</file>