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3" r:id="rId3"/>
    <p:sldId id="257" r:id="rId4"/>
    <p:sldId id="258" r:id="rId5"/>
    <p:sldId id="260" r:id="rId6"/>
    <p:sldId id="261" r:id="rId7"/>
    <p:sldId id="264" r:id="rId8"/>
  </p:sldIdLst>
  <p:sldSz cx="9144000" cy="6858000" type="screen4x3"/>
  <p:notesSz cx="7053263" cy="93091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4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7F1506ED-CCAE-43C8-91AC-4D1BA64E88CE}" type="datetimeFigureOut">
              <a:rPr lang="es-CO" smtClean="0"/>
              <a:t>09/02/2018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23E98E3F-C61A-4B7E-BBCB-07CC0DE4B3A4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FC4E9-940B-4CC5-9BCE-D34B4A721AB5}" type="datetimeFigureOut">
              <a:rPr lang="es-CO" smtClean="0"/>
              <a:t>08/02/2018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083C4-6940-4865-AB62-685FA745CAF2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2132856"/>
            <a:ext cx="7486600" cy="819522"/>
          </a:xfrm>
        </p:spPr>
        <p:txBody>
          <a:bodyPr>
            <a:normAutofit fontScale="90000"/>
          </a:bodyPr>
          <a:lstStyle/>
          <a:p>
            <a:r>
              <a:rPr lang="es-CO" sz="2200" b="1" i="1" dirty="0" smtClean="0">
                <a:solidFill>
                  <a:schemeClr val="accent3">
                    <a:lumMod val="50000"/>
                  </a:schemeClr>
                </a:solidFill>
              </a:rPr>
              <a:t>ALIANZA SOSTENIMIENTO DE CULTIVOS DE CACAO CON PRODUCTORES DE LA ASOCIACIÓN DE CACAOCULTORES DE LOS MUNICIPIOS DE ARBOLETES Y SAN JUAN DE URABÁ -ASOCACAO DE URABÁ, EN EL MUNICIPIO DE SAN </a:t>
            </a:r>
            <a:r>
              <a:rPr lang="pt-BR" sz="2200" b="1" i="1" dirty="0" smtClean="0">
                <a:solidFill>
                  <a:schemeClr val="accent3">
                    <a:lumMod val="50000"/>
                  </a:schemeClr>
                </a:solidFill>
              </a:rPr>
              <a:t>JUAN DE URABÁ, DEPARTAMENTO DE ANTIOQUIA</a:t>
            </a:r>
            <a:r>
              <a:rPr lang="pt-BR" sz="2200" b="1" i="1" dirty="0" smtClean="0"/>
              <a:t/>
            </a:r>
            <a:br>
              <a:rPr lang="pt-BR" sz="2200" b="1" i="1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636912"/>
            <a:ext cx="3317875" cy="194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C:\Users\USER HP\AppData\Local\Microsoft\Windows\Temporary Internet Files\Low\Content.IE5\RW392RCR\Asocacao ..[1]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5661248"/>
            <a:ext cx="1224136" cy="9090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5661248"/>
            <a:ext cx="1125986" cy="67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5877272"/>
            <a:ext cx="1074594" cy="44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9752" y="4797152"/>
            <a:ext cx="3960440" cy="51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Gobernación de Antioquia, Piensa en Grand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1840" y="5661248"/>
            <a:ext cx="2219325" cy="742951"/>
          </a:xfrm>
          <a:prstGeom prst="rect">
            <a:avLst/>
          </a:prstGeom>
          <a:noFill/>
        </p:spPr>
      </p:pic>
      <p:sp>
        <p:nvSpPr>
          <p:cNvPr id="1035" name="AutoShape 11" descr="Resultado de imagen para compañia nacional de chocolat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037" name="AutoShape 13" descr="Resultado de imagen para compañia nacional de chocolat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1039" name="Picture 15" descr="Resultado de imagen para compañia nacional de chocolates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08104" y="5661248"/>
            <a:ext cx="1224136" cy="8775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cacao seco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9000" contrast="-17000"/>
          </a:blip>
          <a:srcRect/>
          <a:stretch>
            <a:fillRect/>
          </a:stretch>
        </p:blipFill>
        <p:spPr bwMode="auto">
          <a:xfrm>
            <a:off x="168282" y="139460"/>
            <a:ext cx="8796206" cy="65299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s-CO" sz="4700" b="1" dirty="0" smtClean="0">
                <a:ln w="1905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Objetivo General de la Alianza</a:t>
            </a:r>
            <a:r>
              <a:rPr lang="es-CO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s-CO" b="1" dirty="0" smtClean="0"/>
              <a:t/>
            </a:r>
            <a:br>
              <a:rPr lang="es-CO" b="1" dirty="0" smtClean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CO" b="1" i="1" dirty="0" smtClean="0"/>
              <a:t>Mejorar los ingresos y la calidad de vida de 33 familias de pequeños productores de los municipios de San Juan de Urabá y Arboletes en el departamento de Antioquia a partir del incremento de ingresos generados por la producción de Cacao seco, comercializado con la Compañía Nacional de Chocolates en la ciudad de Medellín. </a:t>
            </a:r>
            <a:br>
              <a:rPr lang="es-CO" b="1" i="1" dirty="0" smtClean="0"/>
            </a:br>
            <a:endParaRPr lang="es-CO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>
                <a:solidFill>
                  <a:schemeClr val="accent3">
                    <a:lumMod val="50000"/>
                  </a:schemeClr>
                </a:solidFill>
              </a:rPr>
              <a:t>Ficha resumen de la Alianza  </a:t>
            </a:r>
            <a:r>
              <a:rPr lang="es-CO" b="1" dirty="0" smtClean="0"/>
              <a:t/>
            </a:r>
            <a:br>
              <a:rPr lang="es-CO" b="1" dirty="0" smtClean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CO" b="1" dirty="0" smtClean="0">
                <a:solidFill>
                  <a:schemeClr val="accent3">
                    <a:lumMod val="50000"/>
                  </a:schemeClr>
                </a:solidFill>
              </a:rPr>
              <a:t>Número </a:t>
            </a:r>
            <a:r>
              <a:rPr lang="es-CO" b="1" dirty="0">
                <a:solidFill>
                  <a:schemeClr val="accent3">
                    <a:lumMod val="50000"/>
                  </a:schemeClr>
                </a:solidFill>
              </a:rPr>
              <a:t>de Productores</a:t>
            </a:r>
            <a:r>
              <a:rPr lang="es-CO" b="1" dirty="0"/>
              <a:t> </a:t>
            </a:r>
            <a:r>
              <a:rPr lang="es-CO" b="1" dirty="0" smtClean="0"/>
              <a:t>	</a:t>
            </a:r>
            <a:r>
              <a:rPr lang="es-CO" i="1" dirty="0"/>
              <a:t>	</a:t>
            </a:r>
            <a:r>
              <a:rPr lang="es-CO" i="1" dirty="0" smtClean="0"/>
              <a:t>33 </a:t>
            </a:r>
            <a:endParaRPr lang="es-CO" i="1" dirty="0"/>
          </a:p>
          <a:p>
            <a:endParaRPr lang="es-CO" b="1" dirty="0" smtClean="0"/>
          </a:p>
          <a:p>
            <a:r>
              <a:rPr lang="es-CO" b="1" dirty="0" smtClean="0">
                <a:solidFill>
                  <a:schemeClr val="accent3">
                    <a:lumMod val="50000"/>
                  </a:schemeClr>
                </a:solidFill>
              </a:rPr>
              <a:t>Organización </a:t>
            </a:r>
            <a:r>
              <a:rPr lang="es-CO" b="1" dirty="0">
                <a:solidFill>
                  <a:schemeClr val="accent3">
                    <a:lumMod val="50000"/>
                  </a:schemeClr>
                </a:solidFill>
              </a:rPr>
              <a:t>de productores </a:t>
            </a:r>
            <a:r>
              <a:rPr lang="es-CO" b="1" dirty="0" smtClean="0"/>
              <a:t>		</a:t>
            </a:r>
            <a:r>
              <a:rPr lang="es-CO" i="1" dirty="0" smtClean="0"/>
              <a:t>Asociación </a:t>
            </a:r>
            <a:r>
              <a:rPr lang="es-CO" i="1" dirty="0"/>
              <a:t>de </a:t>
            </a:r>
            <a:r>
              <a:rPr lang="es-CO" i="1" dirty="0" err="1"/>
              <a:t>cacaocultores</a:t>
            </a:r>
            <a:r>
              <a:rPr lang="es-CO" i="1" dirty="0"/>
              <a:t> de los municipios de </a:t>
            </a:r>
            <a:r>
              <a:rPr lang="es-CO" i="1" dirty="0" smtClean="0"/>
              <a:t>				Arboletes y San Juan </a:t>
            </a:r>
            <a:r>
              <a:rPr lang="es-CO" i="1" dirty="0"/>
              <a:t>de Urabá -ASOCACAO</a:t>
            </a:r>
          </a:p>
          <a:p>
            <a:endParaRPr lang="es-CO" b="1" dirty="0" smtClean="0"/>
          </a:p>
          <a:p>
            <a:r>
              <a:rPr lang="es-CO" b="1" dirty="0" smtClean="0">
                <a:solidFill>
                  <a:schemeClr val="accent3">
                    <a:lumMod val="50000"/>
                  </a:schemeClr>
                </a:solidFill>
              </a:rPr>
              <a:t>Ubicación </a:t>
            </a:r>
            <a:r>
              <a:rPr lang="es-CO" b="1" dirty="0">
                <a:solidFill>
                  <a:schemeClr val="accent3">
                    <a:lumMod val="50000"/>
                  </a:schemeClr>
                </a:solidFill>
              </a:rPr>
              <a:t>de la Alianza </a:t>
            </a:r>
            <a:r>
              <a:rPr lang="es-CO" b="1" dirty="0" smtClean="0"/>
              <a:t>	</a:t>
            </a:r>
            <a:r>
              <a:rPr lang="es-CO" i="1" dirty="0" smtClean="0"/>
              <a:t>	Municipio </a:t>
            </a:r>
            <a:r>
              <a:rPr lang="es-CO" i="1" dirty="0"/>
              <a:t>de San Juan de Urabá y Arboletes, </a:t>
            </a:r>
            <a:r>
              <a:rPr lang="es-CO" i="1" dirty="0" smtClean="0"/>
              <a:t>					departamento de Antioquia </a:t>
            </a:r>
            <a:endParaRPr lang="es-CO" i="1" dirty="0"/>
          </a:p>
          <a:p>
            <a:endParaRPr lang="es-CO" b="1" dirty="0" smtClean="0"/>
          </a:p>
          <a:p>
            <a:r>
              <a:rPr lang="es-CO" b="1" dirty="0" smtClean="0">
                <a:solidFill>
                  <a:schemeClr val="accent3">
                    <a:lumMod val="50000"/>
                  </a:schemeClr>
                </a:solidFill>
              </a:rPr>
              <a:t>Aliado </a:t>
            </a:r>
            <a:r>
              <a:rPr lang="es-CO" b="1" dirty="0">
                <a:solidFill>
                  <a:schemeClr val="accent3">
                    <a:lumMod val="50000"/>
                  </a:schemeClr>
                </a:solidFill>
              </a:rPr>
              <a:t>comercial  </a:t>
            </a:r>
            <a:r>
              <a:rPr lang="es-CO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CO" b="1" dirty="0" smtClean="0"/>
              <a:t>		</a:t>
            </a:r>
            <a:r>
              <a:rPr lang="es-CO" i="1" dirty="0" smtClean="0"/>
              <a:t>	Compañía </a:t>
            </a:r>
            <a:r>
              <a:rPr lang="es-CO" i="1" dirty="0"/>
              <a:t>Nacional de Chocolates. </a:t>
            </a:r>
          </a:p>
          <a:p>
            <a:endParaRPr lang="es-CO" b="1" dirty="0" smtClean="0"/>
          </a:p>
          <a:p>
            <a:r>
              <a:rPr lang="es-CO" b="1" dirty="0" smtClean="0">
                <a:solidFill>
                  <a:schemeClr val="accent3">
                    <a:lumMod val="50000"/>
                  </a:schemeClr>
                </a:solidFill>
              </a:rPr>
              <a:t>UPR </a:t>
            </a:r>
            <a:r>
              <a:rPr lang="es-CO" b="1" dirty="0">
                <a:solidFill>
                  <a:schemeClr val="accent3">
                    <a:lumMod val="50000"/>
                  </a:schemeClr>
                </a:solidFill>
              </a:rPr>
              <a:t>definida para la Alianza </a:t>
            </a:r>
            <a:r>
              <a:rPr lang="es-CO" b="1" dirty="0" smtClean="0"/>
              <a:t>	</a:t>
            </a:r>
            <a:r>
              <a:rPr lang="es-CO" i="1" dirty="0" smtClean="0"/>
              <a:t>	2 </a:t>
            </a:r>
            <a:r>
              <a:rPr lang="es-CO" i="1" dirty="0"/>
              <a:t>hectáreas por productor  </a:t>
            </a:r>
          </a:p>
          <a:p>
            <a:endParaRPr lang="es-CO" b="1" dirty="0" smtClean="0"/>
          </a:p>
          <a:p>
            <a:r>
              <a:rPr lang="es-CO" b="1" dirty="0" smtClean="0">
                <a:solidFill>
                  <a:schemeClr val="accent3">
                    <a:lumMod val="50000"/>
                  </a:schemeClr>
                </a:solidFill>
              </a:rPr>
              <a:t>Valor </a:t>
            </a:r>
            <a:r>
              <a:rPr lang="es-CO" b="1" dirty="0">
                <a:solidFill>
                  <a:schemeClr val="accent3">
                    <a:lumMod val="50000"/>
                  </a:schemeClr>
                </a:solidFill>
              </a:rPr>
              <a:t>Total de la Alianza </a:t>
            </a:r>
            <a:r>
              <a:rPr lang="es-CO" b="1" dirty="0" smtClean="0"/>
              <a:t>	</a:t>
            </a:r>
            <a:r>
              <a:rPr lang="es-CO" i="1" dirty="0" smtClean="0"/>
              <a:t>	$ </a:t>
            </a:r>
            <a:r>
              <a:rPr lang="es-CO" i="1" dirty="0"/>
              <a:t>1.413.589.000 </a:t>
            </a:r>
          </a:p>
          <a:p>
            <a:endParaRPr lang="es-CO" b="1" dirty="0" smtClean="0"/>
          </a:p>
          <a:p>
            <a:r>
              <a:rPr lang="es-CO" b="1" dirty="0" smtClean="0">
                <a:solidFill>
                  <a:schemeClr val="accent3">
                    <a:lumMod val="50000"/>
                  </a:schemeClr>
                </a:solidFill>
              </a:rPr>
              <a:t>Valor </a:t>
            </a:r>
            <a:r>
              <a:rPr lang="es-CO" b="1" dirty="0">
                <a:solidFill>
                  <a:schemeClr val="accent3">
                    <a:lumMod val="50000"/>
                  </a:schemeClr>
                </a:solidFill>
              </a:rPr>
              <a:t>del Incentivo Modular </a:t>
            </a:r>
            <a:r>
              <a:rPr lang="es-CO" b="1" dirty="0" smtClean="0"/>
              <a:t>	</a:t>
            </a:r>
            <a:r>
              <a:rPr lang="es-CO" i="1" dirty="0" smtClean="0"/>
              <a:t>	$ </a:t>
            </a:r>
            <a:r>
              <a:rPr lang="es-CO" i="1" dirty="0"/>
              <a:t>230.829.000 </a:t>
            </a:r>
          </a:p>
          <a:p>
            <a:endParaRPr lang="es-CO" b="1" dirty="0" smtClean="0"/>
          </a:p>
          <a:p>
            <a:r>
              <a:rPr lang="es-CO" b="1" dirty="0" smtClean="0">
                <a:solidFill>
                  <a:schemeClr val="accent3">
                    <a:lumMod val="50000"/>
                  </a:schemeClr>
                </a:solidFill>
              </a:rPr>
              <a:t>Otros </a:t>
            </a:r>
            <a:r>
              <a:rPr lang="es-CO" b="1" dirty="0">
                <a:solidFill>
                  <a:schemeClr val="accent3">
                    <a:lumMod val="50000"/>
                  </a:schemeClr>
                </a:solidFill>
              </a:rPr>
              <a:t>actores participantes: </a:t>
            </a:r>
            <a:r>
              <a:rPr lang="es-CO" b="1" dirty="0" smtClean="0"/>
              <a:t>	</a:t>
            </a:r>
            <a:r>
              <a:rPr lang="es-CO" i="1" dirty="0" smtClean="0"/>
              <a:t>	Gobernación </a:t>
            </a:r>
            <a:r>
              <a:rPr lang="es-CO" i="1" dirty="0"/>
              <a:t>de Antioquia, Compañía Nacional de </a:t>
            </a:r>
            <a:r>
              <a:rPr lang="es-CO" i="1" dirty="0" smtClean="0"/>
              <a:t>				Chocolates  </a:t>
            </a:r>
            <a:endParaRPr lang="es-CO" i="1" dirty="0"/>
          </a:p>
          <a:p>
            <a:endParaRPr lang="es-CO" b="1" dirty="0" smtClean="0"/>
          </a:p>
          <a:p>
            <a:endParaRPr lang="es-CO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6632"/>
            <a:ext cx="8291264" cy="6192688"/>
          </a:xfrm>
        </p:spPr>
        <p:txBody>
          <a:bodyPr>
            <a:normAutofit fontScale="25000" lnSpcReduction="20000"/>
          </a:bodyPr>
          <a:lstStyle/>
          <a:p>
            <a:endParaRPr lang="es-CO" sz="4800" b="1" dirty="0" smtClean="0"/>
          </a:p>
          <a:p>
            <a:pPr>
              <a:buNone/>
            </a:pPr>
            <a:r>
              <a:rPr lang="es-CO" sz="9600" b="1" dirty="0" smtClean="0">
                <a:solidFill>
                  <a:schemeClr val="accent3">
                    <a:lumMod val="75000"/>
                  </a:schemeClr>
                </a:solidFill>
              </a:rPr>
              <a:t>Componentes 			Metas</a:t>
            </a:r>
            <a:r>
              <a:rPr lang="es-CO" sz="9600" b="1" dirty="0">
                <a:solidFill>
                  <a:schemeClr val="accent3">
                    <a:lumMod val="75000"/>
                  </a:schemeClr>
                </a:solidFill>
              </a:rPr>
              <a:t>/ Cambios </a:t>
            </a:r>
            <a:endParaRPr lang="es-CO" sz="9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es-CO" b="1" dirty="0"/>
          </a:p>
          <a:p>
            <a:pPr algn="just"/>
            <a:r>
              <a:rPr lang="es-CO" sz="6400" b="1" dirty="0" err="1">
                <a:solidFill>
                  <a:schemeClr val="accent3">
                    <a:lumMod val="75000"/>
                  </a:schemeClr>
                </a:solidFill>
              </a:rPr>
              <a:t>Agronegocios</a:t>
            </a:r>
            <a:r>
              <a:rPr lang="es-CO" sz="64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O" sz="4800" b="1" dirty="0" smtClean="0"/>
              <a:t>	</a:t>
            </a:r>
            <a:r>
              <a:rPr lang="es-CO" sz="5600" i="1" dirty="0" smtClean="0"/>
              <a:t>-</a:t>
            </a:r>
            <a:r>
              <a:rPr lang="es-CO" sz="5600" i="1" dirty="0"/>
              <a:t>Acopio, selección y clasificación de la totalidad de producción por parte de </a:t>
            </a:r>
            <a:r>
              <a:rPr lang="es-CO" sz="5600" i="1" dirty="0" smtClean="0"/>
              <a:t>la 		Asociación ASOCACAO.</a:t>
            </a:r>
            <a:endParaRPr lang="es-CO" sz="5600" i="1" dirty="0"/>
          </a:p>
          <a:p>
            <a:pPr lvl="4" algn="just">
              <a:buNone/>
            </a:pPr>
            <a:r>
              <a:rPr lang="es-CO" sz="5600" i="1" dirty="0" smtClean="0"/>
              <a:t>-</a:t>
            </a:r>
            <a:r>
              <a:rPr lang="es-CO" sz="5600" i="1" dirty="0"/>
              <a:t>Establecimiento de un contrato de compraventa por el 100 % de la producción con </a:t>
            </a:r>
            <a:r>
              <a:rPr lang="es-CO" sz="5600" i="1" dirty="0" smtClean="0"/>
              <a:t>la Compañía Nacional </a:t>
            </a:r>
            <a:r>
              <a:rPr lang="es-CO" sz="5600" i="1" dirty="0"/>
              <a:t>de </a:t>
            </a:r>
            <a:r>
              <a:rPr lang="es-CO" sz="5600" i="1" dirty="0" smtClean="0"/>
              <a:t>Chocolates.</a:t>
            </a:r>
            <a:endParaRPr lang="es-CO" sz="5600" i="1" dirty="0"/>
          </a:p>
          <a:p>
            <a:pPr lvl="4" algn="just">
              <a:buNone/>
            </a:pPr>
            <a:r>
              <a:rPr lang="es-CO" sz="5600" i="1" dirty="0" smtClean="0"/>
              <a:t>-</a:t>
            </a:r>
            <a:r>
              <a:rPr lang="es-CO" sz="5600" i="1" dirty="0"/>
              <a:t>Lograr que el 100% de la producción se comercializa a través de </a:t>
            </a:r>
            <a:r>
              <a:rPr lang="es-CO" sz="5600" i="1" dirty="0" smtClean="0"/>
              <a:t>ASOCACAO.</a:t>
            </a:r>
            <a:endParaRPr lang="es-CO" sz="5600" i="1" dirty="0"/>
          </a:p>
          <a:p>
            <a:endParaRPr lang="es-CO" sz="4800" b="1" dirty="0" smtClean="0"/>
          </a:p>
          <a:p>
            <a:r>
              <a:rPr lang="es-CO" sz="6400" b="1" dirty="0" err="1" smtClean="0">
                <a:solidFill>
                  <a:schemeClr val="accent3">
                    <a:lumMod val="75000"/>
                  </a:schemeClr>
                </a:solidFill>
              </a:rPr>
              <a:t>Socioempresarial</a:t>
            </a:r>
            <a:r>
              <a:rPr lang="es-CO" sz="4800" b="1" dirty="0" smtClean="0"/>
              <a:t>	</a:t>
            </a:r>
            <a:r>
              <a:rPr lang="es-CO" sz="5600" dirty="0" smtClean="0"/>
              <a:t>-</a:t>
            </a:r>
            <a:r>
              <a:rPr lang="es-CO" sz="5600" i="1" dirty="0" smtClean="0"/>
              <a:t>Consolidar y fortalecer el capital social de ASOCACAO</a:t>
            </a:r>
            <a:r>
              <a:rPr lang="es-CO" sz="5600" i="1" dirty="0"/>
              <a:t>.</a:t>
            </a:r>
          </a:p>
          <a:p>
            <a:pPr lvl="4">
              <a:buNone/>
            </a:pPr>
            <a:r>
              <a:rPr lang="es-CO" sz="5600" i="1" dirty="0" smtClean="0"/>
              <a:t>- ASOCACAO adquiere las competencias empresariales y organizativas mínimas que la Organización y el </a:t>
            </a:r>
            <a:r>
              <a:rPr lang="es-CO" sz="5600" i="1" dirty="0" err="1" smtClean="0"/>
              <a:t>agronegocio</a:t>
            </a:r>
            <a:r>
              <a:rPr lang="es-CO" sz="5600" i="1" dirty="0" smtClean="0"/>
              <a:t> requiere</a:t>
            </a:r>
            <a:r>
              <a:rPr lang="es-CO" sz="5600" i="1" dirty="0"/>
              <a:t>.</a:t>
            </a:r>
          </a:p>
          <a:p>
            <a:pPr lvl="4">
              <a:buNone/>
            </a:pPr>
            <a:r>
              <a:rPr lang="es-CO" sz="5600" i="1" dirty="0" smtClean="0"/>
              <a:t>-Aprovechamiento del </a:t>
            </a:r>
            <a:r>
              <a:rPr lang="es-CO" sz="5600" i="1" dirty="0"/>
              <a:t>modelo para el desarrollo de economías de escala en </a:t>
            </a:r>
            <a:r>
              <a:rPr lang="es-CO" sz="5600" i="1" dirty="0" smtClean="0"/>
              <a:t>las  compras </a:t>
            </a:r>
            <a:r>
              <a:rPr lang="es-CO" sz="5600" i="1" dirty="0"/>
              <a:t>de ASOCACAO</a:t>
            </a:r>
          </a:p>
          <a:p>
            <a:endParaRPr lang="es-CO" sz="4800" b="1" dirty="0" smtClean="0"/>
          </a:p>
          <a:p>
            <a:r>
              <a:rPr lang="es-CO" sz="5600" b="1" dirty="0" err="1" smtClean="0">
                <a:solidFill>
                  <a:schemeClr val="accent3">
                    <a:lumMod val="75000"/>
                  </a:schemeClr>
                </a:solidFill>
              </a:rPr>
              <a:t>TécnicoProductivo</a:t>
            </a:r>
            <a:r>
              <a:rPr lang="es-CO" sz="4800" b="1" dirty="0" smtClean="0"/>
              <a:t>	</a:t>
            </a:r>
            <a:r>
              <a:rPr lang="es-CO" sz="5600" b="1" dirty="0" smtClean="0"/>
              <a:t>- </a:t>
            </a:r>
            <a:r>
              <a:rPr lang="es-CO" sz="5600" i="1" dirty="0" smtClean="0"/>
              <a:t>Sostenimiento de </a:t>
            </a:r>
            <a:r>
              <a:rPr lang="es-CO" sz="5600" i="1" dirty="0" smtClean="0"/>
              <a:t>66  hectáreas tecnificadas de cacao, dos por productor.</a:t>
            </a:r>
            <a:endParaRPr lang="es-CO" sz="5600" i="1" dirty="0"/>
          </a:p>
          <a:p>
            <a:pPr lvl="4">
              <a:buNone/>
            </a:pPr>
            <a:r>
              <a:rPr lang="es-CO" sz="5600" i="1" dirty="0" smtClean="0"/>
              <a:t>- Construcción de infraestructura de beneficio para cada uno de los productores</a:t>
            </a:r>
            <a:r>
              <a:rPr lang="es-CO" sz="5600" i="1" dirty="0"/>
              <a:t>.</a:t>
            </a:r>
          </a:p>
          <a:p>
            <a:pPr lvl="4">
              <a:buNone/>
            </a:pPr>
            <a:r>
              <a:rPr lang="es-CO" sz="5600" i="1" dirty="0" smtClean="0"/>
              <a:t>- Mejoramiento de </a:t>
            </a:r>
            <a:r>
              <a:rPr lang="es-CO" sz="5600" i="1" dirty="0"/>
              <a:t>la infraestructura básica para </a:t>
            </a:r>
            <a:r>
              <a:rPr lang="es-CO" sz="5600" i="1" dirty="0" err="1"/>
              <a:t>poscosecha</a:t>
            </a:r>
            <a:r>
              <a:rPr lang="es-CO" sz="5600" i="1" dirty="0"/>
              <a:t> y comercialización </a:t>
            </a:r>
            <a:r>
              <a:rPr lang="es-CO" sz="5600" i="1" dirty="0" smtClean="0"/>
              <a:t>de ASOCACAO</a:t>
            </a:r>
            <a:endParaRPr lang="es-CO" sz="5600" i="1" dirty="0"/>
          </a:p>
          <a:p>
            <a:pPr lvl="4">
              <a:buNone/>
            </a:pPr>
            <a:r>
              <a:rPr lang="es-CO" sz="5600" i="1" dirty="0"/>
              <a:t>- Contratación de un profesional para la asistencia técnica conocedor del proceso </a:t>
            </a:r>
            <a:r>
              <a:rPr lang="es-CO" sz="5600" i="1" dirty="0" smtClean="0"/>
              <a:t>de implementación </a:t>
            </a:r>
            <a:r>
              <a:rPr lang="es-CO" sz="5600" i="1" dirty="0"/>
              <a:t>de las buenas prácticas agrícolas.</a:t>
            </a:r>
          </a:p>
          <a:p>
            <a:r>
              <a:rPr lang="es-CO" sz="6400" b="1" dirty="0" smtClean="0">
                <a:solidFill>
                  <a:schemeClr val="accent3">
                    <a:lumMod val="75000"/>
                  </a:schemeClr>
                </a:solidFill>
              </a:rPr>
              <a:t>Ambiental</a:t>
            </a:r>
            <a:r>
              <a:rPr lang="es-CO" sz="4800" b="1" dirty="0" smtClean="0"/>
              <a:t>	</a:t>
            </a:r>
            <a:r>
              <a:rPr lang="es-CO" sz="5600" i="1" dirty="0" smtClean="0"/>
              <a:t>-Incorporación </a:t>
            </a:r>
            <a:r>
              <a:rPr lang="es-CO" sz="5600" i="1" dirty="0"/>
              <a:t>del modelo de producción limpia y MIPE en el cultivo de cacao</a:t>
            </a:r>
            <a:r>
              <a:rPr lang="es-CO" sz="4800" i="1" dirty="0"/>
              <a:t> </a:t>
            </a:r>
          </a:p>
          <a:p>
            <a:endParaRPr lang="es-CO" sz="4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CO" sz="6400" b="1" dirty="0" smtClean="0">
                <a:solidFill>
                  <a:schemeClr val="accent3">
                    <a:lumMod val="75000"/>
                  </a:schemeClr>
                </a:solidFill>
              </a:rPr>
              <a:t>ELOG	</a:t>
            </a:r>
            <a:r>
              <a:rPr lang="es-CO" sz="4800" b="1" dirty="0" smtClean="0"/>
              <a:t>	</a:t>
            </a:r>
            <a:r>
              <a:rPr lang="es-CO" sz="5600" b="1" dirty="0" smtClean="0"/>
              <a:t> - </a:t>
            </a:r>
            <a:r>
              <a:rPr lang="es-CO" sz="5600" i="1" dirty="0" smtClean="0"/>
              <a:t>Apoyo </a:t>
            </a:r>
            <a:r>
              <a:rPr lang="es-CO" sz="5600" i="1" dirty="0"/>
              <a:t>a la operación del Centro de Consolidación de ASOCACAO</a:t>
            </a:r>
            <a:r>
              <a:rPr lang="es-CO" sz="4800" i="1" dirty="0"/>
              <a:t> </a:t>
            </a:r>
            <a:endParaRPr lang="es-CO" sz="4800" i="1" dirty="0" smtClean="0"/>
          </a:p>
          <a:p>
            <a:pPr>
              <a:buNone/>
            </a:pPr>
            <a:r>
              <a:rPr lang="es-CO" sz="4800" b="1" dirty="0" smtClean="0"/>
              <a:t>	</a:t>
            </a:r>
            <a:r>
              <a:rPr lang="es-CO" sz="4800" b="1" dirty="0" smtClean="0">
                <a:solidFill>
                  <a:schemeClr val="accent3">
                    <a:lumMod val="75000"/>
                  </a:schemeClr>
                </a:solidFill>
              </a:rPr>
              <a:t>(Estudio logístico)</a:t>
            </a:r>
          </a:p>
          <a:p>
            <a:pPr>
              <a:buNone/>
            </a:pPr>
            <a:endParaRPr lang="es-CO" sz="4800" b="1" i="1" dirty="0"/>
          </a:p>
          <a:p>
            <a:r>
              <a:rPr lang="es-CO" sz="6400" b="1" dirty="0" smtClean="0">
                <a:solidFill>
                  <a:schemeClr val="accent3">
                    <a:lumMod val="75000"/>
                  </a:schemeClr>
                </a:solidFill>
              </a:rPr>
              <a:t>Financiero</a:t>
            </a:r>
            <a:r>
              <a:rPr lang="es-CO" sz="6400" b="1" dirty="0" smtClean="0"/>
              <a:t> </a:t>
            </a:r>
            <a:r>
              <a:rPr lang="es-CO" sz="4800" b="1" dirty="0" smtClean="0"/>
              <a:t>	</a:t>
            </a:r>
            <a:r>
              <a:rPr lang="es-CO" sz="5600" i="1" dirty="0" smtClean="0"/>
              <a:t>-</a:t>
            </a:r>
            <a:r>
              <a:rPr lang="es-CO" sz="5600" i="1" dirty="0"/>
              <a:t>Incremento del ingreso neto mensual promedio de los beneficiarios vinculados a </a:t>
            </a:r>
            <a:r>
              <a:rPr lang="es-CO" sz="5600" i="1" dirty="0" smtClean="0"/>
              <a:t>la 		alianza </a:t>
            </a:r>
            <a:r>
              <a:rPr lang="es-CO" sz="5600" i="1" dirty="0"/>
              <a:t>hasta </a:t>
            </a:r>
            <a:r>
              <a:rPr lang="es-CO" sz="5600" i="1" dirty="0" smtClean="0"/>
              <a:t>2.8 </a:t>
            </a:r>
            <a:r>
              <a:rPr lang="es-CO" sz="5600" i="1" dirty="0" err="1"/>
              <a:t>smmlv</a:t>
            </a:r>
            <a:r>
              <a:rPr lang="es-CO" sz="5600" i="1" dirty="0"/>
              <a:t> netos. </a:t>
            </a:r>
          </a:p>
          <a:p>
            <a:pPr lvl="4">
              <a:buNone/>
            </a:pPr>
            <a:r>
              <a:rPr lang="es-CO" sz="5600" i="1" dirty="0"/>
              <a:t>-Reintegro del 100% de los recursos definidos para el Fondo Rotatorio en cinco (</a:t>
            </a:r>
            <a:r>
              <a:rPr lang="es-CO" sz="5600" i="1" dirty="0" smtClean="0"/>
              <a:t>5) años </a:t>
            </a:r>
            <a:r>
              <a:rPr lang="es-CO" sz="5600" i="1" dirty="0"/>
              <a:t>después </a:t>
            </a:r>
            <a:r>
              <a:rPr lang="es-CO" sz="5600" i="1" dirty="0" smtClean="0"/>
              <a:t>de </a:t>
            </a:r>
            <a:r>
              <a:rPr lang="es-CO" sz="5600" i="1" dirty="0"/>
              <a:t>ejecutado el IM.  </a:t>
            </a:r>
          </a:p>
          <a:p>
            <a:endParaRPr lang="es-CO" sz="4800" dirty="0"/>
          </a:p>
          <a:p>
            <a:endParaRPr lang="es-C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922114"/>
          </a:xfrm>
        </p:spPr>
        <p:txBody>
          <a:bodyPr>
            <a:normAutofit/>
          </a:bodyPr>
          <a:lstStyle/>
          <a:p>
            <a:r>
              <a:rPr lang="es-CO" sz="3000" b="1" dirty="0" smtClean="0"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Parámetros para la negociación comercial:</a:t>
            </a:r>
            <a:endParaRPr lang="es-CO" sz="3000" b="1" dirty="0">
              <a:ln w="19050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32859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s-CO" dirty="0" smtClean="0"/>
              <a:t> </a:t>
            </a:r>
            <a:endParaRPr lang="es-CO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Producto </a:t>
            </a:r>
            <a:r>
              <a:rPr lang="es-CO" sz="56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O" sz="5600" dirty="0" smtClean="0"/>
              <a:t>			</a:t>
            </a:r>
            <a:r>
              <a:rPr lang="es-CO" sz="5600" i="1" dirty="0" smtClean="0"/>
              <a:t>Cacao </a:t>
            </a:r>
            <a:r>
              <a:rPr lang="es-CO" sz="5600" i="1" dirty="0"/>
              <a:t>en grano seco </a:t>
            </a:r>
            <a:endParaRPr lang="es-CO" sz="5600" i="1" dirty="0" smtClean="0"/>
          </a:p>
          <a:p>
            <a:pPr>
              <a:buNone/>
            </a:pPr>
            <a:endParaRPr lang="es-CO" sz="4000" i="1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Calidades</a:t>
            </a:r>
            <a:r>
              <a:rPr lang="es-CO" sz="5600" b="1" dirty="0"/>
              <a:t> </a:t>
            </a:r>
            <a:r>
              <a:rPr lang="es-CO" sz="5600" dirty="0"/>
              <a:t> </a:t>
            </a:r>
            <a:r>
              <a:rPr lang="es-CO" sz="5600" dirty="0" smtClean="0"/>
              <a:t>			</a:t>
            </a:r>
            <a:r>
              <a:rPr lang="es-CO" sz="5600" i="1" dirty="0" smtClean="0"/>
              <a:t>Premio </a:t>
            </a:r>
            <a:r>
              <a:rPr lang="es-CO" sz="5600" i="1" dirty="0"/>
              <a:t>y Corriente </a:t>
            </a:r>
            <a:endParaRPr lang="es-CO" sz="5600" i="1" dirty="0" smtClean="0"/>
          </a:p>
          <a:p>
            <a:pPr>
              <a:buNone/>
            </a:pPr>
            <a:endParaRPr lang="es-CO" sz="4000" i="1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Especificaciones Técnicas</a:t>
            </a:r>
            <a:r>
              <a:rPr lang="es-CO" sz="56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CO" sz="5600" dirty="0" smtClean="0"/>
              <a:t>		</a:t>
            </a:r>
            <a:r>
              <a:rPr lang="es-CO" sz="5600" i="1" dirty="0" smtClean="0"/>
              <a:t>Normatividad </a:t>
            </a:r>
            <a:r>
              <a:rPr lang="es-CO" sz="5600" i="1" dirty="0"/>
              <a:t>vigente por El ICONTEC – Norma Técnica </a:t>
            </a:r>
            <a:r>
              <a:rPr lang="es-CO" sz="5600" i="1" dirty="0" smtClean="0"/>
              <a:t>				de Calidad </a:t>
            </a:r>
            <a:r>
              <a:rPr lang="es-CO" sz="5600" i="1" dirty="0"/>
              <a:t>NTC 1252. </a:t>
            </a:r>
            <a:endParaRPr lang="es-CO" sz="5600" i="1" dirty="0" smtClean="0"/>
          </a:p>
          <a:p>
            <a:pPr>
              <a:buNone/>
            </a:pPr>
            <a:endParaRPr lang="es-CO" sz="4000" i="1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Asistencia técnica del Aliado </a:t>
            </a:r>
            <a:r>
              <a:rPr lang="es-CO" sz="5600" dirty="0" smtClean="0"/>
              <a:t>		</a:t>
            </a:r>
            <a:r>
              <a:rPr lang="es-CO" sz="5600" i="1" dirty="0" smtClean="0"/>
              <a:t>Capacitación </a:t>
            </a:r>
            <a:r>
              <a:rPr lang="es-CO" sz="5600" i="1" dirty="0"/>
              <a:t>técnica en manejo post-cosecha, beneficio </a:t>
            </a:r>
            <a:r>
              <a:rPr lang="es-CO" sz="5600" i="1" dirty="0" smtClean="0"/>
              <a:t>				y comercialización</a:t>
            </a:r>
            <a:r>
              <a:rPr lang="es-CO" sz="5600" i="1" dirty="0"/>
              <a:t>. </a:t>
            </a:r>
            <a:endParaRPr lang="es-CO" sz="5600" i="1" dirty="0" smtClean="0"/>
          </a:p>
          <a:p>
            <a:pPr>
              <a:buNone/>
            </a:pPr>
            <a:endParaRPr lang="es-CO" sz="4000" i="1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Volúmenes y frecuencias de entrega </a:t>
            </a:r>
            <a:r>
              <a:rPr lang="es-CO" sz="5600" dirty="0"/>
              <a:t>	</a:t>
            </a:r>
            <a:r>
              <a:rPr lang="es-CO" sz="5600" i="1" dirty="0" smtClean="0"/>
              <a:t>Volumen </a:t>
            </a:r>
            <a:r>
              <a:rPr lang="es-CO" sz="5600" i="1" dirty="0"/>
              <a:t>especificado para la alianza.</a:t>
            </a:r>
          </a:p>
          <a:p>
            <a:pPr lvl="6">
              <a:buNone/>
            </a:pPr>
            <a:r>
              <a:rPr lang="es-CO" sz="5600" i="1" dirty="0" smtClean="0"/>
              <a:t>		La </a:t>
            </a:r>
            <a:r>
              <a:rPr lang="es-CO" sz="5600" i="1" dirty="0"/>
              <a:t>Compañía compra todo el grano de la alianza </a:t>
            </a:r>
            <a:endParaRPr lang="es-CO" sz="5600" i="1" dirty="0" smtClean="0"/>
          </a:p>
          <a:p>
            <a:pPr lvl="6">
              <a:buNone/>
            </a:pPr>
            <a:endParaRPr lang="es-CO" sz="4000" i="1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Precio de </a:t>
            </a:r>
            <a:r>
              <a:rPr lang="es-CO" sz="5600" b="1" dirty="0" smtClean="0">
                <a:solidFill>
                  <a:schemeClr val="accent3">
                    <a:lumMod val="75000"/>
                  </a:schemeClr>
                </a:solidFill>
              </a:rPr>
              <a:t>compra </a:t>
            </a:r>
            <a:r>
              <a:rPr lang="es-CO" sz="5600" dirty="0" smtClean="0"/>
              <a:t>			</a:t>
            </a:r>
            <a:r>
              <a:rPr lang="es-CO" sz="5600" i="1" dirty="0" smtClean="0"/>
              <a:t>El </a:t>
            </a:r>
            <a:r>
              <a:rPr lang="es-CO" sz="5600" i="1" dirty="0"/>
              <a:t>precio de compra está sujeto a las fluctuaciones del</a:t>
            </a:r>
          </a:p>
          <a:p>
            <a:pPr lvl="6">
              <a:buNone/>
            </a:pPr>
            <a:r>
              <a:rPr lang="es-CO" sz="5600" i="1" dirty="0" smtClean="0"/>
              <a:t>		mercado</a:t>
            </a:r>
            <a:r>
              <a:rPr lang="es-CO" sz="5600" i="1" dirty="0"/>
              <a:t>, de acuerdo con el tipo de calidad</a:t>
            </a:r>
            <a:r>
              <a:rPr lang="es-CO" sz="5600" i="1" dirty="0" smtClean="0"/>
              <a:t>.</a:t>
            </a:r>
          </a:p>
          <a:p>
            <a:pPr lvl="6">
              <a:buNone/>
            </a:pPr>
            <a:endParaRPr lang="es-CO" sz="4000" i="1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Forma de pago </a:t>
            </a:r>
            <a:r>
              <a:rPr lang="es-CO" sz="5600" dirty="0" smtClean="0"/>
              <a:t>			</a:t>
            </a:r>
            <a:r>
              <a:rPr lang="es-CO" sz="5600" i="1" dirty="0" smtClean="0"/>
              <a:t>De </a:t>
            </a:r>
            <a:r>
              <a:rPr lang="es-CO" sz="5600" i="1" dirty="0"/>
              <a:t>contado – Transferencia Electrónica  </a:t>
            </a:r>
            <a:endParaRPr lang="es-CO" sz="5600" i="1" dirty="0" smtClean="0"/>
          </a:p>
          <a:p>
            <a:pPr>
              <a:buNone/>
            </a:pPr>
            <a:endParaRPr lang="es-CO" sz="4000" i="1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Definición de empaque </a:t>
            </a:r>
            <a:r>
              <a:rPr lang="es-CO" sz="5600" dirty="0" smtClean="0"/>
              <a:t>		</a:t>
            </a:r>
            <a:r>
              <a:rPr lang="es-CO" sz="5600" i="1" dirty="0" smtClean="0"/>
              <a:t>Empacado </a:t>
            </a:r>
            <a:r>
              <a:rPr lang="es-CO" sz="5600" i="1" dirty="0"/>
              <a:t>en sacos de fique de 50 Kilogramos. </a:t>
            </a:r>
          </a:p>
          <a:p>
            <a:pPr lvl="6">
              <a:buNone/>
            </a:pPr>
            <a:r>
              <a:rPr lang="es-CO" sz="5600" i="1" dirty="0" smtClean="0"/>
              <a:t>		Costal </a:t>
            </a:r>
            <a:r>
              <a:rPr lang="es-CO" sz="5600" i="1" dirty="0"/>
              <a:t>de Fique – Tres rayas</a:t>
            </a:r>
            <a:r>
              <a:rPr lang="es-CO" sz="5600" i="1" dirty="0" smtClean="0"/>
              <a:t>.</a:t>
            </a:r>
          </a:p>
          <a:p>
            <a:pPr lvl="6">
              <a:buNone/>
            </a:pPr>
            <a:endParaRPr lang="es-CO" sz="4000" i="1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Embalaje </a:t>
            </a:r>
            <a:r>
              <a:rPr lang="es-CO" sz="5600" dirty="0" smtClean="0"/>
              <a:t>			</a:t>
            </a:r>
            <a:r>
              <a:rPr lang="es-CO" sz="5600" i="1" dirty="0" smtClean="0"/>
              <a:t>No </a:t>
            </a:r>
            <a:r>
              <a:rPr lang="es-CO" sz="5600" i="1" dirty="0"/>
              <a:t>se requiere </a:t>
            </a:r>
            <a:endParaRPr lang="es-CO" sz="5600" i="1" dirty="0" smtClean="0"/>
          </a:p>
          <a:p>
            <a:pPr>
              <a:buNone/>
            </a:pPr>
            <a:endParaRPr lang="es-CO" sz="4000" i="1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Lugar de cargue </a:t>
            </a:r>
            <a:r>
              <a:rPr lang="es-CO" sz="5600" dirty="0" smtClean="0"/>
              <a:t>			</a:t>
            </a:r>
            <a:r>
              <a:rPr lang="es-CO" sz="5600" i="1" dirty="0" smtClean="0"/>
              <a:t>Centro </a:t>
            </a:r>
            <a:r>
              <a:rPr lang="es-CO" sz="5600" i="1" dirty="0"/>
              <a:t>de consolidación en de la </a:t>
            </a:r>
            <a:r>
              <a:rPr lang="es-CO" sz="5600" i="1" dirty="0" smtClean="0"/>
              <a:t>asociación </a:t>
            </a:r>
            <a:r>
              <a:rPr lang="es-CO" sz="5600" i="1" dirty="0"/>
              <a:t>en el </a:t>
            </a:r>
            <a:r>
              <a:rPr lang="es-CO" sz="5600" i="1" dirty="0" smtClean="0"/>
              <a:t>					municipio de </a:t>
            </a:r>
            <a:r>
              <a:rPr lang="es-CO" sz="5600" i="1" dirty="0"/>
              <a:t>San Juan de Urabá </a:t>
            </a:r>
            <a:endParaRPr lang="es-CO" sz="5600" i="1" dirty="0" smtClean="0"/>
          </a:p>
          <a:p>
            <a:pPr>
              <a:buNone/>
            </a:pPr>
            <a:endParaRPr lang="es-CO" sz="4000" i="1" dirty="0"/>
          </a:p>
          <a:p>
            <a:r>
              <a:rPr lang="es-CO" sz="5600" b="1" dirty="0">
                <a:solidFill>
                  <a:schemeClr val="accent3">
                    <a:lumMod val="75000"/>
                  </a:schemeClr>
                </a:solidFill>
              </a:rPr>
              <a:t>Lugar de destino </a:t>
            </a:r>
            <a:r>
              <a:rPr lang="es-CO" sz="5600" dirty="0" smtClean="0"/>
              <a:t>			</a:t>
            </a:r>
            <a:r>
              <a:rPr lang="es-CO" sz="5600" i="1" dirty="0" smtClean="0"/>
              <a:t>Bodegas </a:t>
            </a:r>
            <a:r>
              <a:rPr lang="es-CO" sz="5600" i="1" dirty="0"/>
              <a:t>del Aliado Comercial </a:t>
            </a:r>
            <a:r>
              <a:rPr lang="es-CO" sz="5600" i="1" dirty="0" smtClean="0"/>
              <a:t>en la ciudad de Medellín. </a:t>
            </a:r>
            <a:endParaRPr lang="es-CO" sz="5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76672"/>
            <a:ext cx="4464496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/>
          <p:cNvPicPr/>
          <p:nvPr/>
        </p:nvPicPr>
        <p:blipFill>
          <a:blip r:embed="rId3" cstate="print"/>
          <a:srcRect r="13406"/>
          <a:stretch>
            <a:fillRect/>
          </a:stretch>
        </p:blipFill>
        <p:spPr bwMode="auto">
          <a:xfrm>
            <a:off x="5796136" y="3501008"/>
            <a:ext cx="3024336" cy="125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5940152" y="908720"/>
            <a:ext cx="23762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000" b="1" dirty="0" smtClean="0">
                <a:solidFill>
                  <a:schemeClr val="accent3">
                    <a:lumMod val="75000"/>
                  </a:schemeClr>
                </a:solidFill>
              </a:rPr>
              <a:t>Inversiones</a:t>
            </a:r>
            <a:endParaRPr lang="es-CO" sz="3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9 Flecha derecha"/>
          <p:cNvSpPr/>
          <p:nvPr/>
        </p:nvSpPr>
        <p:spPr>
          <a:xfrm rot="10800000">
            <a:off x="5652120" y="1052736"/>
            <a:ext cx="36004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10 CuadroTexto"/>
          <p:cNvSpPr txBox="1"/>
          <p:nvPr/>
        </p:nvSpPr>
        <p:spPr>
          <a:xfrm>
            <a:off x="5868144" y="2060848"/>
            <a:ext cx="28083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500" b="1" dirty="0" smtClean="0">
                <a:solidFill>
                  <a:schemeClr val="accent3">
                    <a:lumMod val="75000"/>
                  </a:schemeClr>
                </a:solidFill>
              </a:rPr>
              <a:t>Reintegro Incentivo Modular</a:t>
            </a:r>
            <a:endParaRPr lang="es-CO" sz="25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7020272" y="2996952"/>
            <a:ext cx="36004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075240" cy="1152128"/>
          </a:xfrm>
        </p:spPr>
        <p:txBody>
          <a:bodyPr>
            <a:normAutofit fontScale="90000"/>
          </a:bodyPr>
          <a:lstStyle/>
          <a:p>
            <a:r>
              <a:rPr lang="es-CO" b="1" dirty="0" smtClean="0">
                <a:solidFill>
                  <a:schemeClr val="accent3">
                    <a:lumMod val="75000"/>
                  </a:schemeClr>
                </a:solidFill>
              </a:rPr>
              <a:t>Figuras de la Alianza para tener presentes:</a:t>
            </a:r>
            <a:endParaRPr lang="es-CO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844824"/>
            <a:ext cx="8003232" cy="4493096"/>
          </a:xfrm>
        </p:spPr>
        <p:txBody>
          <a:bodyPr>
            <a:normAutofit fontScale="47500" lnSpcReduction="20000"/>
          </a:bodyPr>
          <a:lstStyle/>
          <a:p>
            <a:endParaRPr lang="es-CO" dirty="0" smtClean="0"/>
          </a:p>
          <a:p>
            <a:r>
              <a:rPr lang="es-CO" sz="3400" b="1" dirty="0" smtClean="0">
                <a:solidFill>
                  <a:schemeClr val="accent3">
                    <a:lumMod val="75000"/>
                  </a:schemeClr>
                </a:solidFill>
              </a:rPr>
              <a:t>Organización Gestora Regional </a:t>
            </a:r>
            <a:r>
              <a:rPr lang="es-CO" sz="3400" b="1" dirty="0" err="1" smtClean="0">
                <a:solidFill>
                  <a:schemeClr val="accent3">
                    <a:lumMod val="75000"/>
                  </a:schemeClr>
                </a:solidFill>
              </a:rPr>
              <a:t>Ogr</a:t>
            </a:r>
            <a:r>
              <a:rPr lang="es-CO" sz="34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es-CO" sz="3400" dirty="0" smtClean="0"/>
              <a:t>	</a:t>
            </a:r>
            <a:r>
              <a:rPr lang="es-CO" sz="3400" dirty="0" err="1" smtClean="0"/>
              <a:t>Socya</a:t>
            </a:r>
            <a:r>
              <a:rPr lang="es-CO" sz="3400" dirty="0" smtClean="0"/>
              <a:t>.</a:t>
            </a:r>
          </a:p>
          <a:p>
            <a:endParaRPr lang="es-CO" sz="3400" dirty="0"/>
          </a:p>
          <a:p>
            <a:r>
              <a:rPr lang="es-CO" sz="3400" b="1" dirty="0" smtClean="0">
                <a:solidFill>
                  <a:schemeClr val="accent3">
                    <a:lumMod val="75000"/>
                  </a:schemeClr>
                </a:solidFill>
              </a:rPr>
              <a:t>Organización Gestora Acompañante OGA</a:t>
            </a:r>
          </a:p>
          <a:p>
            <a:pPr>
              <a:buNone/>
            </a:pPr>
            <a:r>
              <a:rPr lang="es-CO" sz="3400" dirty="0" smtClean="0"/>
              <a:t>	Marcela </a:t>
            </a:r>
            <a:r>
              <a:rPr lang="es-CO" sz="3400" dirty="0" err="1" smtClean="0"/>
              <a:t>Kerguelen</a:t>
            </a:r>
            <a:r>
              <a:rPr lang="es-CO" sz="3400" dirty="0" smtClean="0"/>
              <a:t> </a:t>
            </a:r>
            <a:r>
              <a:rPr lang="es-CO" sz="3400" dirty="0" err="1" smtClean="0"/>
              <a:t>Ardila</a:t>
            </a:r>
            <a:r>
              <a:rPr lang="es-CO" sz="3400" dirty="0" smtClean="0"/>
              <a:t>.</a:t>
            </a:r>
          </a:p>
          <a:p>
            <a:pPr>
              <a:buNone/>
            </a:pPr>
            <a:endParaRPr lang="es-CO" sz="3400" dirty="0" smtClean="0"/>
          </a:p>
          <a:p>
            <a:r>
              <a:rPr lang="es-CO" sz="3400" b="1" dirty="0" smtClean="0">
                <a:solidFill>
                  <a:schemeClr val="accent3">
                    <a:lumMod val="75000"/>
                  </a:schemeClr>
                </a:solidFill>
              </a:rPr>
              <a:t>Organización de Productores OP</a:t>
            </a:r>
          </a:p>
          <a:p>
            <a:pPr>
              <a:buNone/>
            </a:pPr>
            <a:r>
              <a:rPr lang="es-CO" sz="3400" dirty="0" smtClean="0"/>
              <a:t>	</a:t>
            </a:r>
            <a:r>
              <a:rPr lang="es-CO" sz="3400" dirty="0" err="1" smtClean="0"/>
              <a:t>Asocacao</a:t>
            </a:r>
            <a:r>
              <a:rPr lang="es-CO" sz="3400" dirty="0" smtClean="0"/>
              <a:t> de Urabá.</a:t>
            </a:r>
          </a:p>
          <a:p>
            <a:pPr>
              <a:buNone/>
            </a:pPr>
            <a:endParaRPr lang="es-CO" sz="3400" dirty="0" smtClean="0"/>
          </a:p>
          <a:p>
            <a:r>
              <a:rPr lang="es-CO" sz="3400" b="1" dirty="0" smtClean="0">
                <a:solidFill>
                  <a:schemeClr val="accent3">
                    <a:lumMod val="75000"/>
                  </a:schemeClr>
                </a:solidFill>
              </a:rPr>
              <a:t>Comité Directivo de la Alianza CDA:</a:t>
            </a:r>
            <a:r>
              <a:rPr lang="es-CO" sz="3400" dirty="0" smtClean="0"/>
              <a:t> </a:t>
            </a:r>
          </a:p>
          <a:p>
            <a:pPr>
              <a:buNone/>
            </a:pPr>
            <a:r>
              <a:rPr lang="es-CO" sz="3400" dirty="0"/>
              <a:t>	</a:t>
            </a:r>
            <a:r>
              <a:rPr lang="es-CO" sz="3400" dirty="0" smtClean="0"/>
              <a:t>Ministerio de Agricultura, Gobernación de Antioquia, Productores (Representante Legal y Representante de Productores), Aliado Comercial – Compañía Nacional de Chocolates-.</a:t>
            </a:r>
          </a:p>
          <a:p>
            <a:pPr>
              <a:buNone/>
            </a:pPr>
            <a:r>
              <a:rPr lang="es-CO" b="1" dirty="0" smtClean="0"/>
              <a:t>					</a:t>
            </a:r>
          </a:p>
          <a:p>
            <a:pPr>
              <a:buNone/>
            </a:pPr>
            <a:endParaRPr lang="es-CO" b="1" dirty="0" smtClean="0"/>
          </a:p>
          <a:p>
            <a:pPr>
              <a:buNone/>
            </a:pPr>
            <a:endParaRPr lang="es-CO" b="1" dirty="0"/>
          </a:p>
          <a:p>
            <a:pPr>
              <a:buNone/>
            </a:pPr>
            <a:r>
              <a:rPr lang="es-CO" b="1" dirty="0" smtClean="0"/>
              <a:t>						</a:t>
            </a:r>
            <a:r>
              <a:rPr lang="es-CO" sz="2900" b="1" dirty="0" smtClean="0"/>
              <a:t>Proyectó: Marta Cecilia </a:t>
            </a:r>
            <a:r>
              <a:rPr lang="es-CO" sz="2900" b="1" dirty="0" err="1" smtClean="0"/>
              <a:t>Vanegas</a:t>
            </a:r>
            <a:r>
              <a:rPr lang="es-CO" sz="2900" b="1" dirty="0" smtClean="0"/>
              <a:t> González</a:t>
            </a:r>
          </a:p>
          <a:p>
            <a:pPr algn="ctr">
              <a:buNone/>
            </a:pPr>
            <a:r>
              <a:rPr lang="es-CO" sz="2900" b="1" dirty="0"/>
              <a:t>	</a:t>
            </a:r>
            <a:r>
              <a:rPr lang="es-CO" sz="2900" b="1" dirty="0" smtClean="0"/>
              <a:t>					Social</a:t>
            </a:r>
            <a:endParaRPr lang="es-CO" dirty="0" smtClean="0"/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129</Words>
  <Application>Microsoft Office PowerPoint</Application>
  <PresentationFormat>Presentación en pantalla (4:3)</PresentationFormat>
  <Paragraphs>87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ALIANZA SOSTENIMIENTO DE CULTIVOS DE CACAO CON PRODUCTORES DE LA ASOCIACIÓN DE CACAOCULTORES DE LOS MUNICIPIOS DE ARBOLETES Y SAN JUAN DE URABÁ -ASOCACAO DE URABÁ, EN EL MUNICIPIO DE SAN JUAN DE URABÁ, DEPARTAMENTO DE ANTIOQUIA   </vt:lpstr>
      <vt:lpstr>Objetivo General de la Alianza  </vt:lpstr>
      <vt:lpstr> Ficha resumen de la Alianza   </vt:lpstr>
      <vt:lpstr>Diapositiva 4</vt:lpstr>
      <vt:lpstr>Parámetros para la negociación comercial:</vt:lpstr>
      <vt:lpstr>Diapositiva 6</vt:lpstr>
      <vt:lpstr>Figuras de la Alianza para tener presentes:</vt:lpstr>
    </vt:vector>
  </TitlesOfParts>
  <Company>SoftPack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“SOSTENIMIENTO DE CULTIVOS DE CACAO CON PRODUCTORES DE LA ASOCIACIÓN DE CACAOCULTORES DE LOS MUNICIPIOS DE ARBOLETES Y SAN JUAN DE URABÁ -ASOCACAO DE URABÁ, EN EL MUNICIPIO DE SAN JUAN DE URABÁ, DEPARTAMENTO DE ANTIOQUIA”</dc:title>
  <dc:creator>USUARIO</dc:creator>
  <cp:lastModifiedBy>USUARIO</cp:lastModifiedBy>
  <cp:revision>24</cp:revision>
  <dcterms:created xsi:type="dcterms:W3CDTF">2018-02-09T01:45:27Z</dcterms:created>
  <dcterms:modified xsi:type="dcterms:W3CDTF">2018-02-09T05:14:34Z</dcterms:modified>
</cp:coreProperties>
</file>